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57" r:id="rId3"/>
    <p:sldId id="272" r:id="rId4"/>
    <p:sldId id="273" r:id="rId5"/>
    <p:sldId id="274" r:id="rId6"/>
    <p:sldId id="275" r:id="rId7"/>
    <p:sldId id="276" r:id="rId8"/>
    <p:sldId id="266" r:id="rId9"/>
    <p:sldId id="262" r:id="rId10"/>
    <p:sldId id="286" r:id="rId11"/>
    <p:sldId id="263" r:id="rId12"/>
    <p:sldId id="264" r:id="rId13"/>
    <p:sldId id="288" r:id="rId14"/>
    <p:sldId id="278" r:id="rId15"/>
    <p:sldId id="265" r:id="rId16"/>
    <p:sldId id="267" r:id="rId17"/>
    <p:sldId id="268" r:id="rId18"/>
    <p:sldId id="269" r:id="rId19"/>
    <p:sldId id="279" r:id="rId20"/>
    <p:sldId id="280" r:id="rId21"/>
    <p:sldId id="283" r:id="rId22"/>
    <p:sldId id="270" r:id="rId23"/>
    <p:sldId id="271" r:id="rId24"/>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7A3"/>
    <a:srgbClr val="FF66FF"/>
    <a:srgbClr val="E2DD05"/>
    <a:srgbClr val="AB3F8F"/>
    <a:srgbClr val="A743A7"/>
    <a:srgbClr val="E0281A"/>
    <a:srgbClr val="D00E0E"/>
    <a:srgbClr val="FF9900"/>
    <a:srgbClr val="F0EA00"/>
    <a:srgbClr val="CCFF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6569" autoAdjust="0"/>
  </p:normalViewPr>
  <p:slideViewPr>
    <p:cSldViewPr>
      <p:cViewPr>
        <p:scale>
          <a:sx n="64" d="100"/>
          <a:sy n="64" d="100"/>
        </p:scale>
        <p:origin x="-414" y="-11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12.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9.xml.rels><?xml version="1.0" encoding="UTF-8" standalone="yes"?>
<Relationships xmlns="http://schemas.openxmlformats.org/package/2006/relationships"><Relationship Id="rId1" Type="http://schemas.openxmlformats.org/officeDocument/2006/relationships/oleObject" Target="file:///\\externo\Volume_1\public\A%20Beroa%20Fundacion\E1%20ESTRATEGIA\E1%20Registros\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9"/>
  <c:chart>
    <c:view3D>
      <c:rAngAx val="1"/>
    </c:view3D>
    <c:plotArea>
      <c:layout>
        <c:manualLayout>
          <c:layoutTarget val="inner"/>
          <c:xMode val="edge"/>
          <c:yMode val="edge"/>
          <c:x val="7.6079397561090653E-2"/>
          <c:y val="4.8829957508256146E-2"/>
          <c:w val="0.84995738477841554"/>
          <c:h val="0.75214478753006775"/>
        </c:manualLayout>
      </c:layout>
      <c:bar3DChart>
        <c:barDir val="col"/>
        <c:grouping val="clustered"/>
        <c:ser>
          <c:idx val="0"/>
          <c:order val="0"/>
          <c:tx>
            <c:strRef>
              <c:f>Hoja1!$B$1</c:f>
              <c:strCache>
                <c:ptCount val="1"/>
                <c:pt idx="0">
                  <c:v>Columna1</c:v>
                </c:pt>
              </c:strCache>
            </c:strRef>
          </c:tx>
          <c:cat>
            <c:numRef>
              <c:f>Hoja1!$A$2:$A$15</c:f>
              <c:numCache>
                <c:formatCode>General</c:formatCode>
                <c:ptCount val="14"/>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numCache>
            </c:numRef>
          </c:cat>
          <c:val>
            <c:numRef>
              <c:f>Hoja1!$B$2:$B$15</c:f>
              <c:numCache>
                <c:formatCode>General</c:formatCode>
                <c:ptCount val="14"/>
                <c:pt idx="0">
                  <c:v>4</c:v>
                </c:pt>
                <c:pt idx="1">
                  <c:v>6</c:v>
                </c:pt>
                <c:pt idx="2">
                  <c:v>8</c:v>
                </c:pt>
                <c:pt idx="3">
                  <c:v>6</c:v>
                </c:pt>
                <c:pt idx="4">
                  <c:v>12</c:v>
                </c:pt>
                <c:pt idx="5">
                  <c:v>1</c:v>
                </c:pt>
                <c:pt idx="6">
                  <c:v>14</c:v>
                </c:pt>
                <c:pt idx="7">
                  <c:v>28</c:v>
                </c:pt>
                <c:pt idx="8">
                  <c:v>27</c:v>
                </c:pt>
                <c:pt idx="9">
                  <c:v>23</c:v>
                </c:pt>
                <c:pt idx="10">
                  <c:v>26</c:v>
                </c:pt>
                <c:pt idx="11">
                  <c:v>4</c:v>
                </c:pt>
                <c:pt idx="12">
                  <c:v>27</c:v>
                </c:pt>
                <c:pt idx="13">
                  <c:v>21</c:v>
                </c:pt>
              </c:numCache>
            </c:numRef>
          </c:val>
        </c:ser>
        <c:ser>
          <c:idx val="1"/>
          <c:order val="1"/>
          <c:tx>
            <c:strRef>
              <c:f>Hoja1!$C$1</c:f>
              <c:strCache>
                <c:ptCount val="1"/>
                <c:pt idx="0">
                  <c:v>Columna2</c:v>
                </c:pt>
              </c:strCache>
            </c:strRef>
          </c:tx>
          <c:cat>
            <c:numRef>
              <c:f>Hoja1!$A$2:$A$15</c:f>
              <c:numCache>
                <c:formatCode>General</c:formatCode>
                <c:ptCount val="14"/>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numCache>
            </c:numRef>
          </c:cat>
          <c:val>
            <c:numRef>
              <c:f>Hoja1!$C$2:$C$15</c:f>
              <c:numCache>
                <c:formatCode>General</c:formatCode>
                <c:ptCount val="14"/>
                <c:pt idx="0">
                  <c:v>7</c:v>
                </c:pt>
                <c:pt idx="1">
                  <c:v>7</c:v>
                </c:pt>
                <c:pt idx="2">
                  <c:v>3</c:v>
                </c:pt>
                <c:pt idx="3">
                  <c:v>8</c:v>
                </c:pt>
                <c:pt idx="4">
                  <c:v>14</c:v>
                </c:pt>
                <c:pt idx="5">
                  <c:v>16</c:v>
                </c:pt>
                <c:pt idx="6">
                  <c:v>25</c:v>
                </c:pt>
                <c:pt idx="7">
                  <c:v>29</c:v>
                </c:pt>
                <c:pt idx="8">
                  <c:v>32</c:v>
                </c:pt>
                <c:pt idx="9">
                  <c:v>37</c:v>
                </c:pt>
                <c:pt idx="10">
                  <c:v>16</c:v>
                </c:pt>
              </c:numCache>
            </c:numRef>
          </c:val>
        </c:ser>
        <c:shape val="cylinder"/>
        <c:axId val="95541504"/>
        <c:axId val="95596544"/>
        <c:axId val="0"/>
      </c:bar3DChart>
      <c:catAx>
        <c:axId val="95541504"/>
        <c:scaling>
          <c:orientation val="minMax"/>
        </c:scaling>
        <c:axPos val="b"/>
        <c:numFmt formatCode="General" sourceLinked="1"/>
        <c:tickLblPos val="nextTo"/>
        <c:crossAx val="95596544"/>
        <c:crosses val="autoZero"/>
        <c:auto val="1"/>
        <c:lblAlgn val="ctr"/>
        <c:lblOffset val="100"/>
      </c:catAx>
      <c:valAx>
        <c:axId val="95596544"/>
        <c:scaling>
          <c:orientation val="minMax"/>
        </c:scaling>
        <c:axPos val="l"/>
        <c:majorGridlines/>
        <c:numFmt formatCode="General" sourceLinked="1"/>
        <c:tickLblPos val="nextTo"/>
        <c:crossAx val="95541504"/>
        <c:crosses val="autoZero"/>
        <c:crossBetween val="between"/>
      </c:valAx>
    </c:plotArea>
    <c:plotVisOnly val="1"/>
  </c:chart>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plotArea>
      <c:layout/>
      <c:pieChart>
        <c:varyColors val="1"/>
        <c:firstSliceAng val="0"/>
      </c:pieChart>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chart>
    <c:autoTitleDeleted val="1"/>
    <c:plotArea>
      <c:layout/>
      <c:pieChart>
        <c:varyColors val="1"/>
        <c:ser>
          <c:idx val="0"/>
          <c:order val="0"/>
          <c:tx>
            <c:strRef>
              <c:f>Hoja1!$B$1</c:f>
              <c:strCache>
                <c:ptCount val="1"/>
                <c:pt idx="0">
                  <c:v>Columna1</c:v>
                </c:pt>
              </c:strCache>
            </c:strRef>
          </c:tx>
          <c:explosion val="1"/>
          <c:dLbls>
            <c:dLbl>
              <c:idx val="5"/>
              <c:layout>
                <c:manualLayout>
                  <c:x val="5.0002862696741084E-2"/>
                  <c:y val="4.184756254149765E-2"/>
                </c:manualLayout>
              </c:layout>
              <c:showPercent val="1"/>
            </c:dLbl>
            <c:showPercent val="1"/>
          </c:dLbls>
          <c:cat>
            <c:strRef>
              <c:f>Hoja1!$A$2:$A$9</c:f>
              <c:strCache>
                <c:ptCount val="8"/>
                <c:pt idx="0">
                  <c:v>Psicosis</c:v>
                </c:pt>
                <c:pt idx="1">
                  <c:v>Patología dual</c:v>
                </c:pt>
                <c:pt idx="2">
                  <c:v>Demencia</c:v>
                </c:pt>
                <c:pt idx="3">
                  <c:v>Alcoholismo</c:v>
                </c:pt>
                <c:pt idx="4">
                  <c:v>Discapacidad intelectual</c:v>
                </c:pt>
                <c:pt idx="5">
                  <c:v>Daño cerebral</c:v>
                </c:pt>
                <c:pt idx="6">
                  <c:v>Trastorno limite de la personalidad</c:v>
                </c:pt>
                <c:pt idx="7">
                  <c:v>Otros trastornos</c:v>
                </c:pt>
              </c:strCache>
            </c:strRef>
          </c:cat>
          <c:val>
            <c:numRef>
              <c:f>Hoja1!$B$2:$B$9</c:f>
              <c:numCache>
                <c:formatCode>General</c:formatCode>
                <c:ptCount val="8"/>
                <c:pt idx="0">
                  <c:v>126</c:v>
                </c:pt>
                <c:pt idx="1">
                  <c:v>10</c:v>
                </c:pt>
                <c:pt idx="2">
                  <c:v>23</c:v>
                </c:pt>
                <c:pt idx="3">
                  <c:v>17</c:v>
                </c:pt>
                <c:pt idx="4">
                  <c:v>5</c:v>
                </c:pt>
                <c:pt idx="5">
                  <c:v>8</c:v>
                </c:pt>
                <c:pt idx="6">
                  <c:v>13</c:v>
                </c:pt>
                <c:pt idx="7">
                  <c:v>11</c:v>
                </c:pt>
              </c:numCache>
            </c:numRef>
          </c:val>
        </c:ser>
        <c:dLbls>
          <c:showVal val="1"/>
        </c:dLbls>
        <c:firstSliceAng val="0"/>
      </c:pieChart>
    </c:plotArea>
    <c:legend>
      <c:legendPos val="r"/>
      <c:layout/>
    </c:legend>
    <c:plotVisOnly val="1"/>
  </c:chart>
  <c:txPr>
    <a:bodyPr/>
    <a:lstStyle/>
    <a:p>
      <a:pPr>
        <a:defRPr sz="1800"/>
      </a:pPr>
      <a:endParaRPr lang="es-E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26"/>
  <c:chart>
    <c:autoTitleDeleted val="1"/>
    <c:view3D>
      <c:rotX val="30"/>
      <c:perspective val="30"/>
    </c:view3D>
    <c:plotArea>
      <c:layout/>
      <c:pie3DChart>
        <c:varyColors val="1"/>
        <c:ser>
          <c:idx val="0"/>
          <c:order val="0"/>
          <c:explosion val="25"/>
          <c:dPt>
            <c:idx val="0"/>
            <c:spPr>
              <a:solidFill>
                <a:srgbClr val="FFC000"/>
              </a:solidFill>
            </c:spPr>
          </c:dPt>
          <c:dPt>
            <c:idx val="1"/>
            <c:spPr>
              <a:solidFill>
                <a:schemeClr val="accent4">
                  <a:lumMod val="60000"/>
                  <a:lumOff val="40000"/>
                </a:schemeClr>
              </a:solidFill>
            </c:spPr>
          </c:dPt>
          <c:dLbls>
            <c:dLbl>
              <c:idx val="0"/>
              <c:layout>
                <c:manualLayout>
                  <c:x val="7.4369602672013757E-2"/>
                  <c:y val="-0.12791253917813691"/>
                </c:manualLayout>
              </c:layout>
              <c:tx>
                <c:rich>
                  <a:bodyPr/>
                  <a:lstStyle/>
                  <a:p>
                    <a:pPr algn="ctr">
                      <a:defRPr lang="en-US" sz="1400" b="1" i="0" u="none" strike="noStrike" kern="1200" baseline="0" dirty="0">
                        <a:solidFill>
                          <a:prstClr val="black"/>
                        </a:solidFill>
                        <a:latin typeface="Aharoni" pitchFamily="2" charset="-79"/>
                        <a:ea typeface="+mn-ea"/>
                        <a:cs typeface="Aharoni" pitchFamily="2" charset="-79"/>
                      </a:defRPr>
                    </a:pPr>
                    <a:r>
                      <a:rPr lang="en-US" sz="1400" b="1" i="0" u="none" strike="noStrike" kern="1200" baseline="0" dirty="0" err="1" smtClean="0">
                        <a:solidFill>
                          <a:prstClr val="black"/>
                        </a:solidFill>
                        <a:latin typeface="Aharoni" pitchFamily="2" charset="-79"/>
                        <a:ea typeface="+mn-ea"/>
                        <a:cs typeface="Aharoni" pitchFamily="2" charset="-79"/>
                      </a:rPr>
                      <a:t>Ingresos</a:t>
                    </a:r>
                    <a:r>
                      <a:rPr lang="en-US" sz="1400" b="1" i="0" u="none" strike="noStrike" kern="1200" baseline="0" dirty="0" smtClean="0">
                        <a:solidFill>
                          <a:prstClr val="black"/>
                        </a:solidFill>
                        <a:latin typeface="Aharoni" pitchFamily="2" charset="-79"/>
                        <a:ea typeface="+mn-ea"/>
                        <a:cs typeface="Aharoni" pitchFamily="2" charset="-79"/>
                      </a:rPr>
                      <a:t> </a:t>
                    </a:r>
                    <a:r>
                      <a:rPr lang="en-US" sz="1400" b="1" i="0" u="none" strike="noStrike" kern="1200" baseline="0" dirty="0" err="1" smtClean="0">
                        <a:solidFill>
                          <a:prstClr val="black"/>
                        </a:solidFill>
                        <a:latin typeface="Aharoni" pitchFamily="2" charset="-79"/>
                        <a:ea typeface="+mn-ea"/>
                        <a:cs typeface="Aharoni" pitchFamily="2" charset="-79"/>
                      </a:rPr>
                      <a:t>públicos</a:t>
                    </a:r>
                    <a:endParaRPr lang="en-US" sz="1400" b="1" i="0" u="none" strike="noStrike" kern="1200" baseline="0" dirty="0">
                      <a:solidFill>
                        <a:prstClr val="black"/>
                      </a:solidFill>
                      <a:latin typeface="Aharoni" pitchFamily="2" charset="-79"/>
                      <a:ea typeface="+mn-ea"/>
                      <a:cs typeface="Aharoni" pitchFamily="2" charset="-79"/>
                    </a:endParaRPr>
                  </a:p>
                </c:rich>
              </c:tx>
              <c:spPr/>
              <c:showCatName val="1"/>
            </c:dLbl>
            <c:txPr>
              <a:bodyPr/>
              <a:lstStyle/>
              <a:p>
                <a:pPr>
                  <a:defRPr sz="1400" b="1">
                    <a:latin typeface="Aharoni" pitchFamily="2" charset="-79"/>
                    <a:cs typeface="Aharoni" pitchFamily="2" charset="-79"/>
                  </a:defRPr>
                </a:pPr>
                <a:endParaRPr lang="es-ES"/>
              </a:p>
            </c:txPr>
            <c:showCatName val="1"/>
            <c:showLeaderLines val="1"/>
          </c:dLbls>
          <c:cat>
            <c:strRef>
              <c:f>'Ingresos Beroa'!$C$2:$C$6</c:f>
              <c:strCache>
                <c:ptCount val="3"/>
                <c:pt idx="0">
                  <c:v>Ingresos públicos (IFBS)</c:v>
                </c:pt>
                <c:pt idx="1">
                  <c:v>Ingresos propios </c:v>
                </c:pt>
                <c:pt idx="2">
                  <c:v>Ingresos privados</c:v>
                </c:pt>
              </c:strCache>
            </c:strRef>
          </c:cat>
          <c:val>
            <c:numRef>
              <c:f>'Ingresos Beroa'!$D$2:$D$6</c:f>
              <c:numCache>
                <c:formatCode>General</c:formatCode>
                <c:ptCount val="5"/>
                <c:pt idx="0" formatCode="#,##0.00">
                  <c:v>471266</c:v>
                </c:pt>
                <c:pt idx="1">
                  <c:v>70298</c:v>
                </c:pt>
                <c:pt idx="2">
                  <c:v>12118</c:v>
                </c:pt>
              </c:numCache>
            </c:numRef>
          </c:val>
        </c:ser>
        <c:dLbls>
          <c:showCatName val="1"/>
        </c:dLbls>
      </c:pie3DChart>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6"/>
  <c:chart>
    <c:plotArea>
      <c:layout/>
      <c:barChart>
        <c:barDir val="col"/>
        <c:grouping val="clustered"/>
        <c:ser>
          <c:idx val="0"/>
          <c:order val="0"/>
          <c:tx>
            <c:strRef>
              <c:f>Hoja1!$B$1</c:f>
              <c:strCache>
                <c:ptCount val="1"/>
                <c:pt idx="0">
                  <c:v>Serie 1</c:v>
                </c:pt>
              </c:strCache>
            </c:strRef>
          </c:tx>
          <c:spPr>
            <a:solidFill>
              <a:schemeClr val="accent4">
                <a:lumMod val="75000"/>
              </a:schemeClr>
            </a:solidFill>
          </c:spPr>
          <c:dLbls>
            <c:dLbl>
              <c:idx val="2"/>
              <c:layout>
                <c:manualLayout>
                  <c:x val="-6.0948192271577445E-3"/>
                  <c:y val="2.0125645301612639E-2"/>
                </c:manualLayout>
              </c:layout>
              <c:showVal val="1"/>
            </c:dLbl>
            <c:dLbl>
              <c:idx val="7"/>
              <c:layout>
                <c:manualLayout>
                  <c:x val="-1.0200330357605921E-2"/>
                  <c:y val="2.3479919518548199E-2"/>
                </c:manualLayout>
              </c:layout>
              <c:showVal val="1"/>
            </c:dLbl>
            <c:dLbl>
              <c:idx val="11"/>
              <c:layout>
                <c:manualLayout>
                  <c:x val="1.7004778135726133E-2"/>
                  <c:y val="1.0062822650806321E-2"/>
                </c:manualLayout>
              </c:layout>
              <c:showVal val="1"/>
            </c:dLbl>
            <c:showVal val="1"/>
          </c:dLbls>
          <c:cat>
            <c:numRef>
              <c:f>Hoja1!$A$2:$A$15</c:f>
              <c:numCache>
                <c:formatCode>General</c:formatCode>
                <c:ptCount val="14"/>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numCache>
            </c:numRef>
          </c:cat>
          <c:val>
            <c:numRef>
              <c:f>Hoja1!$B$2:$B$15</c:f>
              <c:numCache>
                <c:formatCode>General</c:formatCode>
                <c:ptCount val="14"/>
                <c:pt idx="0">
                  <c:v>4</c:v>
                </c:pt>
                <c:pt idx="1">
                  <c:v>14</c:v>
                </c:pt>
                <c:pt idx="2">
                  <c:v>23</c:v>
                </c:pt>
                <c:pt idx="3">
                  <c:v>30</c:v>
                </c:pt>
                <c:pt idx="4">
                  <c:v>49</c:v>
                </c:pt>
                <c:pt idx="5">
                  <c:v>55</c:v>
                </c:pt>
                <c:pt idx="6">
                  <c:v>77</c:v>
                </c:pt>
                <c:pt idx="7">
                  <c:v>120</c:v>
                </c:pt>
                <c:pt idx="8">
                  <c:v>156</c:v>
                </c:pt>
                <c:pt idx="9">
                  <c:v>193</c:v>
                </c:pt>
                <c:pt idx="10">
                  <c:v>228</c:v>
                </c:pt>
                <c:pt idx="11">
                  <c:v>214</c:v>
                </c:pt>
                <c:pt idx="12">
                  <c:v>213</c:v>
                </c:pt>
                <c:pt idx="13">
                  <c:v>213</c:v>
                </c:pt>
              </c:numCache>
            </c:numRef>
          </c:val>
        </c:ser>
        <c:ser>
          <c:idx val="1"/>
          <c:order val="1"/>
          <c:tx>
            <c:strRef>
              <c:f>Hoja1!$C$1</c:f>
              <c:strCache>
                <c:ptCount val="1"/>
                <c:pt idx="0">
                  <c:v>Serie 2</c:v>
                </c:pt>
              </c:strCache>
            </c:strRef>
          </c:tx>
          <c:spPr>
            <a:solidFill>
              <a:schemeClr val="accent4">
                <a:lumMod val="60000"/>
                <a:lumOff val="40000"/>
              </a:schemeClr>
            </a:solidFill>
          </c:spPr>
          <c:dLbls>
            <c:dLbl>
              <c:idx val="3"/>
              <c:layout>
                <c:manualLayout>
                  <c:x val="7.2859502554327984E-3"/>
                  <c:y val="0"/>
                </c:manualLayout>
              </c:layout>
              <c:dLblPos val="outEnd"/>
              <c:showVal val="1"/>
            </c:dLbl>
            <c:dLbl>
              <c:idx val="4"/>
              <c:layout>
                <c:manualLayout>
                  <c:x val="1.2367111371437221E-2"/>
                  <c:y val="-3.35427421693545E-3"/>
                </c:manualLayout>
              </c:layout>
              <c:dLblPos val="outEnd"/>
              <c:showVal val="1"/>
            </c:dLbl>
            <c:dLbl>
              <c:idx val="5"/>
              <c:layout>
                <c:manualLayout>
                  <c:x val="6.1835556857185933E-3"/>
                  <c:y val="-6.7085484338709669E-3"/>
                </c:manualLayout>
              </c:layout>
              <c:dLblPos val="outEnd"/>
              <c:showVal val="1"/>
            </c:dLbl>
            <c:dLbl>
              <c:idx val="10"/>
              <c:layout>
                <c:manualLayout>
                  <c:x val="2.610276047071965E-2"/>
                  <c:y val="1.3417096867741738E-2"/>
                </c:manualLayout>
              </c:layout>
              <c:dLblPos val="outEnd"/>
              <c:showVal val="1"/>
            </c:dLbl>
            <c:dLblPos val="outEnd"/>
            <c:showVal val="1"/>
          </c:dLbls>
          <c:cat>
            <c:numRef>
              <c:f>Hoja1!$A$2:$A$15</c:f>
              <c:numCache>
                <c:formatCode>General</c:formatCode>
                <c:ptCount val="14"/>
                <c:pt idx="0">
                  <c:v>1997</c:v>
                </c:pt>
                <c:pt idx="1">
                  <c:v>1999</c:v>
                </c:pt>
                <c:pt idx="2">
                  <c:v>2001</c:v>
                </c:pt>
                <c:pt idx="3">
                  <c:v>2003</c:v>
                </c:pt>
                <c:pt idx="4">
                  <c:v>2005</c:v>
                </c:pt>
                <c:pt idx="5">
                  <c:v>2007</c:v>
                </c:pt>
                <c:pt idx="6">
                  <c:v>2009</c:v>
                </c:pt>
                <c:pt idx="7">
                  <c:v>2011</c:v>
                </c:pt>
                <c:pt idx="8">
                  <c:v>2013</c:v>
                </c:pt>
                <c:pt idx="9">
                  <c:v>2015</c:v>
                </c:pt>
                <c:pt idx="10">
                  <c:v>2017</c:v>
                </c:pt>
                <c:pt idx="11">
                  <c:v>2019</c:v>
                </c:pt>
                <c:pt idx="12">
                  <c:v>2020</c:v>
                </c:pt>
                <c:pt idx="13">
                  <c:v>2021</c:v>
                </c:pt>
              </c:numCache>
            </c:numRef>
          </c:cat>
          <c:val>
            <c:numRef>
              <c:f>Hoja1!$C$2:$C$15</c:f>
              <c:numCache>
                <c:formatCode>General</c:formatCode>
                <c:ptCount val="14"/>
                <c:pt idx="0">
                  <c:v>9</c:v>
                </c:pt>
                <c:pt idx="1">
                  <c:v>19</c:v>
                </c:pt>
                <c:pt idx="2">
                  <c:v>25</c:v>
                </c:pt>
                <c:pt idx="3">
                  <c:v>40</c:v>
                </c:pt>
                <c:pt idx="4">
                  <c:v>57</c:v>
                </c:pt>
                <c:pt idx="5">
                  <c:v>67</c:v>
                </c:pt>
                <c:pt idx="6">
                  <c:v>95</c:v>
                </c:pt>
                <c:pt idx="7">
                  <c:v>135</c:v>
                </c:pt>
                <c:pt idx="8">
                  <c:v>179</c:v>
                </c:pt>
                <c:pt idx="9">
                  <c:v>223</c:v>
                </c:pt>
                <c:pt idx="10">
                  <c:v>226</c:v>
                </c:pt>
              </c:numCache>
            </c:numRef>
          </c:val>
        </c:ser>
        <c:axId val="95723904"/>
        <c:axId val="95725440"/>
      </c:barChart>
      <c:catAx>
        <c:axId val="95723904"/>
        <c:scaling>
          <c:orientation val="minMax"/>
        </c:scaling>
        <c:axPos val="b"/>
        <c:numFmt formatCode="General" sourceLinked="1"/>
        <c:tickLblPos val="nextTo"/>
        <c:crossAx val="95725440"/>
        <c:crosses val="autoZero"/>
        <c:auto val="1"/>
        <c:lblAlgn val="ctr"/>
        <c:lblOffset val="100"/>
      </c:catAx>
      <c:valAx>
        <c:axId val="95725440"/>
        <c:scaling>
          <c:orientation val="minMax"/>
        </c:scaling>
        <c:axPos val="l"/>
        <c:majorGridlines/>
        <c:numFmt formatCode="General" sourceLinked="1"/>
        <c:tickLblPos val="nextTo"/>
        <c:crossAx val="95723904"/>
        <c:crosses val="autoZero"/>
        <c:crossBetween val="between"/>
      </c:valAx>
    </c:plotArea>
    <c:plotVisOnly val="1"/>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i="1" dirty="0">
                <a:latin typeface="Calibri" pitchFamily="34" charset="0"/>
              </a:rPr>
              <a:t>Sexo</a:t>
            </a:r>
          </a:p>
        </c:rich>
      </c:tx>
      <c:layout>
        <c:manualLayout>
          <c:xMode val="edge"/>
          <c:yMode val="edge"/>
          <c:x val="0.43852368224614702"/>
          <c:y val="3.3726812816188868E-2"/>
        </c:manualLayout>
      </c:layout>
    </c:title>
    <c:view3D>
      <c:rotX val="30"/>
      <c:perspective val="30"/>
    </c:view3D>
    <c:plotArea>
      <c:layout>
        <c:manualLayout>
          <c:layoutTarget val="inner"/>
          <c:xMode val="edge"/>
          <c:yMode val="edge"/>
          <c:x val="4.4647183525136434E-2"/>
          <c:y val="0.26110448672836639"/>
          <c:w val="0.89001539471027669"/>
          <c:h val="0.73606352325689473"/>
        </c:manualLayout>
      </c:layout>
      <c:pie3DChart>
        <c:dLbls>
          <c:showCatName val="1"/>
          <c:showPercent val="1"/>
        </c:dLbls>
      </c:pie3DChart>
    </c:plotArea>
    <c:plotVisOnly val="1"/>
  </c:chart>
  <c:spPr>
    <a:ln>
      <a:noFill/>
    </a:ln>
    <a:effectLst>
      <a:innerShdw blurRad="114300">
        <a:prstClr val="black"/>
      </a:innerShdw>
    </a:effectLst>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roundedCorners val="1"/>
  <c:style val="27"/>
  <c:chart>
    <c:title>
      <c:tx>
        <c:rich>
          <a:bodyPr/>
          <a:lstStyle/>
          <a:p>
            <a:pPr>
              <a:defRPr sz="1800"/>
            </a:pPr>
            <a:r>
              <a:rPr lang="es-ES" sz="1800" i="1" dirty="0" smtClean="0"/>
              <a:t>ESTADO</a:t>
            </a:r>
            <a:r>
              <a:rPr lang="es-ES" sz="1800" i="1" baseline="0" dirty="0" smtClean="0"/>
              <a:t> CIVIL</a:t>
            </a:r>
            <a:endParaRPr lang="es-ES" sz="1800" i="1" dirty="0"/>
          </a:p>
        </c:rich>
      </c:tx>
      <c:layout>
        <c:manualLayout>
          <c:xMode val="edge"/>
          <c:yMode val="edge"/>
          <c:x val="0.38463140847598126"/>
          <c:y val="3.1709439691886092E-4"/>
        </c:manualLayout>
      </c:layout>
    </c:title>
    <c:plotArea>
      <c:layout>
        <c:manualLayout>
          <c:layoutTarget val="inner"/>
          <c:xMode val="edge"/>
          <c:yMode val="edge"/>
          <c:x val="0.2309471552276455"/>
          <c:y val="0.11895906137866059"/>
          <c:w val="0.72022733378800163"/>
          <c:h val="0.75686922230904974"/>
        </c:manualLayout>
      </c:layout>
      <c:barChart>
        <c:barDir val="bar"/>
        <c:grouping val="stacked"/>
        <c:overlap val="100"/>
        <c:axId val="51763840"/>
        <c:axId val="51771648"/>
      </c:barChart>
      <c:catAx>
        <c:axId val="51763840"/>
        <c:scaling>
          <c:orientation val="minMax"/>
        </c:scaling>
        <c:axPos val="l"/>
        <c:tickLblPos val="nextTo"/>
        <c:crossAx val="51771648"/>
        <c:crosses val="autoZero"/>
        <c:auto val="1"/>
        <c:lblAlgn val="ctr"/>
        <c:lblOffset val="100"/>
      </c:catAx>
      <c:valAx>
        <c:axId val="51771648"/>
        <c:scaling>
          <c:orientation val="minMax"/>
        </c:scaling>
        <c:axPos val="b"/>
        <c:majorGridlines/>
        <c:numFmt formatCode="General" sourceLinked="1"/>
        <c:tickLblPos val="nextTo"/>
        <c:crossAx val="51763840"/>
        <c:crosses val="autoZero"/>
        <c:crossBetween val="between"/>
      </c:valAx>
      <c:spPr>
        <a:noFill/>
        <a:effectLst>
          <a:innerShdw blurRad="114300">
            <a:prstClr val="black"/>
          </a:innerShdw>
        </a:effectLst>
        <a:scene3d>
          <a:camera prst="orthographicFront"/>
          <a:lightRig rig="threePt" dir="t"/>
        </a:scene3d>
        <a:sp3d prstMaterial="metal">
          <a:bevelT w="88900" h="88900"/>
        </a:sp3d>
      </c:spPr>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style val="20"/>
  <c:chart>
    <c:autoTitleDeleted val="1"/>
    <c:plotArea>
      <c:layout>
        <c:manualLayout>
          <c:layoutTarget val="inner"/>
          <c:xMode val="edge"/>
          <c:yMode val="edge"/>
          <c:x val="0.3161362067504998"/>
          <c:y val="0"/>
          <c:w val="0.63693976385687445"/>
          <c:h val="0.79310575318363563"/>
        </c:manualLayout>
      </c:layout>
      <c:barChart>
        <c:barDir val="bar"/>
        <c:grouping val="clustered"/>
        <c:ser>
          <c:idx val="0"/>
          <c:order val="0"/>
          <c:tx>
            <c:strRef>
              <c:f>Hoja1!$B$1</c:f>
              <c:strCache>
                <c:ptCount val="1"/>
                <c:pt idx="0">
                  <c:v>Serie 1</c:v>
                </c:pt>
              </c:strCache>
            </c:strRef>
          </c:tx>
          <c:cat>
            <c:strRef>
              <c:f>Hoja1!$A$2:$A$7</c:f>
              <c:strCache>
                <c:ptCount val="6"/>
                <c:pt idx="0">
                  <c:v>Pareja de hecho</c:v>
                </c:pt>
                <c:pt idx="1">
                  <c:v>Separado/a</c:v>
                </c:pt>
                <c:pt idx="2">
                  <c:v>Viudo/a</c:v>
                </c:pt>
                <c:pt idx="3">
                  <c:v>Divorciado/a</c:v>
                </c:pt>
                <c:pt idx="4">
                  <c:v>Casado/a</c:v>
                </c:pt>
                <c:pt idx="5">
                  <c:v>Soltero/a</c:v>
                </c:pt>
              </c:strCache>
            </c:strRef>
          </c:cat>
          <c:val>
            <c:numRef>
              <c:f>Hoja1!$B$2:$B$7</c:f>
              <c:numCache>
                <c:formatCode>General</c:formatCode>
                <c:ptCount val="6"/>
                <c:pt idx="0">
                  <c:v>1</c:v>
                </c:pt>
                <c:pt idx="1">
                  <c:v>13</c:v>
                </c:pt>
                <c:pt idx="2">
                  <c:v>17</c:v>
                </c:pt>
                <c:pt idx="3">
                  <c:v>25</c:v>
                </c:pt>
                <c:pt idx="4">
                  <c:v>4</c:v>
                </c:pt>
                <c:pt idx="5">
                  <c:v>153</c:v>
                </c:pt>
              </c:numCache>
            </c:numRef>
          </c:val>
        </c:ser>
        <c:axId val="53049984"/>
        <c:axId val="53068160"/>
      </c:barChart>
      <c:catAx>
        <c:axId val="53049984"/>
        <c:scaling>
          <c:orientation val="minMax"/>
        </c:scaling>
        <c:axPos val="l"/>
        <c:tickLblPos val="nextTo"/>
        <c:crossAx val="53068160"/>
        <c:crosses val="autoZero"/>
        <c:auto val="1"/>
        <c:lblAlgn val="ctr"/>
        <c:lblOffset val="100"/>
      </c:catAx>
      <c:valAx>
        <c:axId val="53068160"/>
        <c:scaling>
          <c:orientation val="minMax"/>
        </c:scaling>
        <c:axPos val="b"/>
        <c:majorGridlines/>
        <c:numFmt formatCode="General" sourceLinked="1"/>
        <c:tickLblPos val="nextTo"/>
        <c:crossAx val="53049984"/>
        <c:crosses val="autoZero"/>
        <c:crossBetween val="between"/>
      </c:valAx>
    </c:plotArea>
    <c:plotVisOnly val="1"/>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doughnutChart>
        <c:varyColors val="1"/>
        <c:ser>
          <c:idx val="0"/>
          <c:order val="0"/>
          <c:tx>
            <c:strRef>
              <c:f>Hoja1!$B$1</c:f>
              <c:strCache>
                <c:ptCount val="1"/>
                <c:pt idx="0">
                  <c:v>Columna1</c:v>
                </c:pt>
              </c:strCache>
            </c:strRef>
          </c:tx>
          <c:dLbls>
            <c:showPercent val="1"/>
            <c:showLeaderLines val="1"/>
          </c:dLbls>
          <c:cat>
            <c:strRef>
              <c:f>Hoja1!$A$2:$A$5</c:f>
              <c:strCache>
                <c:ptCount val="4"/>
                <c:pt idx="0">
                  <c:v>Más de 80</c:v>
                </c:pt>
                <c:pt idx="1">
                  <c:v>De 65 a 80</c:v>
                </c:pt>
                <c:pt idx="2">
                  <c:v>De 41 a 64</c:v>
                </c:pt>
                <c:pt idx="3">
                  <c:v>De 18 a 40</c:v>
                </c:pt>
              </c:strCache>
            </c:strRef>
          </c:cat>
          <c:val>
            <c:numRef>
              <c:f>Hoja1!$B$2:$B$5</c:f>
              <c:numCache>
                <c:formatCode>General</c:formatCode>
                <c:ptCount val="4"/>
                <c:pt idx="0">
                  <c:v>21</c:v>
                </c:pt>
                <c:pt idx="1">
                  <c:v>58</c:v>
                </c:pt>
                <c:pt idx="2">
                  <c:v>118</c:v>
                </c:pt>
                <c:pt idx="3">
                  <c:v>16</c:v>
                </c:pt>
              </c:numCache>
            </c:numRef>
          </c:val>
        </c:ser>
        <c:firstSliceAng val="0"/>
        <c:holeSize val="50"/>
      </c:doughnutChart>
    </c:plotArea>
    <c:legend>
      <c:legendPos val="r"/>
      <c:layout/>
    </c:legend>
    <c:plotVisOnly val="1"/>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style val="29"/>
  <c:chart>
    <c:title>
      <c:layout/>
    </c:title>
    <c:view3D>
      <c:rotX val="30"/>
      <c:perspective val="30"/>
    </c:view3D>
    <c:plotArea>
      <c:layout>
        <c:manualLayout>
          <c:layoutTarget val="inner"/>
          <c:xMode val="edge"/>
          <c:yMode val="edge"/>
          <c:x val="4.7407075599354219E-2"/>
          <c:y val="0.2288237952590258"/>
          <c:w val="0.64138763683193822"/>
          <c:h val="0.71530357992744731"/>
        </c:manualLayout>
      </c:layout>
      <c:pie3DChart>
        <c:varyColors val="1"/>
        <c:ser>
          <c:idx val="0"/>
          <c:order val="0"/>
          <c:tx>
            <c:strRef>
              <c:f>Hoja1!$B$1</c:f>
              <c:strCache>
                <c:ptCount val="1"/>
                <c:pt idx="0">
                  <c:v>Sexo</c:v>
                </c:pt>
              </c:strCache>
            </c:strRef>
          </c:tx>
          <c:explosion val="3"/>
          <c:dPt>
            <c:idx val="0"/>
            <c:spPr>
              <a:solidFill>
                <a:srgbClr val="0070C0"/>
              </a:solidFill>
            </c:spPr>
          </c:dPt>
          <c:dLbls>
            <c:dLbl>
              <c:idx val="0"/>
              <c:layout/>
              <c:tx>
                <c:rich>
                  <a:bodyPr/>
                  <a:lstStyle/>
                  <a:p>
                    <a:r>
                      <a:rPr lang="en-US" dirty="0" smtClean="0"/>
                      <a:t>Hombre</a:t>
                    </a:r>
                    <a:r>
                      <a:rPr lang="en-US" dirty="0"/>
                      <a:t>
</a:t>
                    </a:r>
                    <a:r>
                      <a:rPr lang="en-US" dirty="0" smtClean="0"/>
                      <a:t>60%</a:t>
                    </a:r>
                    <a:endParaRPr lang="en-US" dirty="0"/>
                  </a:p>
                </c:rich>
              </c:tx>
              <c:dLblPos val="ctr"/>
              <c:showCatName val="1"/>
              <c:showPercent val="1"/>
            </c:dLbl>
            <c:dLblPos val="ctr"/>
            <c:showCatName val="1"/>
            <c:showPercent val="1"/>
          </c:dLbls>
          <c:cat>
            <c:strRef>
              <c:f>Hoja1!$A$2:$A$3</c:f>
              <c:strCache>
                <c:ptCount val="2"/>
                <c:pt idx="0">
                  <c:v>Hombres</c:v>
                </c:pt>
                <c:pt idx="1">
                  <c:v>Mujeres</c:v>
                </c:pt>
              </c:strCache>
            </c:strRef>
          </c:cat>
          <c:val>
            <c:numRef>
              <c:f>Hoja1!$B$2:$B$3</c:f>
              <c:numCache>
                <c:formatCode>General</c:formatCode>
                <c:ptCount val="2"/>
                <c:pt idx="0">
                  <c:v>128</c:v>
                </c:pt>
                <c:pt idx="1">
                  <c:v>85</c:v>
                </c:pt>
              </c:numCache>
            </c:numRef>
          </c:val>
        </c:ser>
        <c:dLbls>
          <c:showVal val="1"/>
        </c:dLbls>
      </c:pie3DChart>
    </c:plotArea>
    <c:legend>
      <c:legendPos val="r"/>
      <c:layout/>
    </c:legend>
    <c:plotVisOnly val="1"/>
  </c:chart>
  <c:txPr>
    <a:bodyPr/>
    <a:lstStyle/>
    <a:p>
      <a:pPr>
        <a:defRPr sz="18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doughnutChart>
        <c:varyColors val="1"/>
        <c:ser>
          <c:idx val="0"/>
          <c:order val="0"/>
          <c:tx>
            <c:strRef>
              <c:f>Hoja1!$B$1</c:f>
              <c:strCache>
                <c:ptCount val="1"/>
                <c:pt idx="0">
                  <c:v>Columna1</c:v>
                </c:pt>
              </c:strCache>
            </c:strRef>
          </c:tx>
          <c:dLbls>
            <c:showPercent val="1"/>
            <c:showLeaderLines val="1"/>
          </c:dLbls>
          <c:cat>
            <c:strRef>
              <c:f>Hoja1!$A$2:$A$8</c:f>
              <c:strCache>
                <c:ptCount val="7"/>
                <c:pt idx="0">
                  <c:v>Hospital Psiquiátrico</c:v>
                </c:pt>
                <c:pt idx="1">
                  <c:v>Residencia </c:v>
                </c:pt>
                <c:pt idx="2">
                  <c:v>Vivienda tutelada</c:v>
                </c:pt>
                <c:pt idx="3">
                  <c:v>Pensión</c:v>
                </c:pt>
                <c:pt idx="4">
                  <c:v>Piso alquilado o propio</c:v>
                </c:pt>
                <c:pt idx="5">
                  <c:v>Vivienda comunitaria 1</c:v>
                </c:pt>
                <c:pt idx="6">
                  <c:v>Prisión</c:v>
                </c:pt>
              </c:strCache>
            </c:strRef>
          </c:cat>
          <c:val>
            <c:numRef>
              <c:f>Hoja1!$B$2:$B$8</c:f>
              <c:numCache>
                <c:formatCode>General</c:formatCode>
                <c:ptCount val="7"/>
                <c:pt idx="0">
                  <c:v>14</c:v>
                </c:pt>
                <c:pt idx="1">
                  <c:v>57</c:v>
                </c:pt>
                <c:pt idx="2">
                  <c:v>37</c:v>
                </c:pt>
                <c:pt idx="3">
                  <c:v>33</c:v>
                </c:pt>
                <c:pt idx="4">
                  <c:v>69</c:v>
                </c:pt>
                <c:pt idx="5">
                  <c:v>1</c:v>
                </c:pt>
                <c:pt idx="6">
                  <c:v>2</c:v>
                </c:pt>
              </c:numCache>
            </c:numRef>
          </c:val>
        </c:ser>
        <c:dLbls>
          <c:showVal val="1"/>
        </c:dLbls>
        <c:firstSliceAng val="0"/>
        <c:holeSize val="50"/>
      </c:doughnutChart>
    </c:plotArea>
    <c:legend>
      <c:legendPos val="r"/>
      <c:layout/>
    </c:legend>
    <c:plotVisOnly val="1"/>
  </c:chart>
  <c:txPr>
    <a:bodyPr/>
    <a:lstStyle/>
    <a:p>
      <a:pPr>
        <a:defRPr sz="1800"/>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roundedCorners val="1"/>
  <c:style val="26"/>
  <c:chart>
    <c:title>
      <c:tx>
        <c:rich>
          <a:bodyPr/>
          <a:lstStyle/>
          <a:p>
            <a:pPr>
              <a:defRPr/>
            </a:pPr>
            <a:r>
              <a:rPr lang="es-ES"/>
              <a:t>Diagnóstico predominante</a:t>
            </a:r>
          </a:p>
        </c:rich>
      </c:tx>
      <c:layout/>
    </c:title>
    <c:view3D>
      <c:rotX val="75"/>
      <c:perspective val="30"/>
    </c:view3D>
    <c:plotArea>
      <c:layout>
        <c:manualLayout>
          <c:layoutTarget val="inner"/>
          <c:xMode val="edge"/>
          <c:yMode val="edge"/>
          <c:x val="0.13995921002803771"/>
          <c:y val="0.18011495873677871"/>
          <c:w val="0.32494701902895146"/>
          <c:h val="0.7748736607613399"/>
        </c:manualLayout>
      </c:layout>
      <c:pie3DChart>
        <c:varyColors val="1"/>
        <c:dLbls>
          <c:showPercent val="1"/>
        </c:dLbls>
      </c:pie3DChart>
    </c:plotArea>
    <c:legend>
      <c:legendPos val="r"/>
      <c:layout/>
    </c:legend>
    <c:plotVisOnly val="1"/>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299C5-AD31-443B-8FDA-D6AD3A0EDD37}"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s-ES"/>
        </a:p>
      </dgm:t>
    </dgm:pt>
    <dgm:pt modelId="{5A47CBC9-FAE9-454C-8A94-718BD654098B}">
      <dgm:prSet phldrT="[Texto]" custT="1"/>
      <dgm:spPr>
        <a:solidFill>
          <a:srgbClr val="FF9900"/>
        </a:solidFill>
      </dgm:spPr>
      <dgm:t>
        <a:bodyPr/>
        <a:lstStyle/>
        <a:p>
          <a:r>
            <a:rPr lang="es-ES" sz="1400" b="1" dirty="0" smtClean="0"/>
            <a:t>DEPENDENCIA</a:t>
          </a:r>
          <a:endParaRPr lang="es-ES" sz="1400" b="1" dirty="0"/>
        </a:p>
      </dgm:t>
    </dgm:pt>
    <dgm:pt modelId="{A7D5FCA2-14A2-49A6-BC01-A2D597BFF40A}" type="parTrans" cxnId="{0C5A0EE3-0DCB-44DD-B93F-E983F0B9AA63}">
      <dgm:prSet/>
      <dgm:spPr/>
      <dgm:t>
        <a:bodyPr/>
        <a:lstStyle/>
        <a:p>
          <a:endParaRPr lang="es-ES"/>
        </a:p>
      </dgm:t>
    </dgm:pt>
    <dgm:pt modelId="{BD3864B8-1A13-43BA-9683-85984DB14F36}" type="sibTrans" cxnId="{0C5A0EE3-0DCB-44DD-B93F-E983F0B9AA63}">
      <dgm:prSet/>
      <dgm:spPr/>
      <dgm:t>
        <a:bodyPr/>
        <a:lstStyle/>
        <a:p>
          <a:endParaRPr lang="es-ES"/>
        </a:p>
      </dgm:t>
    </dgm:pt>
    <dgm:pt modelId="{E4E14851-C51D-4CF2-82EC-B5DAA8BA293C}">
      <dgm:prSet phldrT="[Texto]" custT="1"/>
      <dgm:spPr>
        <a:solidFill>
          <a:srgbClr val="8D47A3"/>
        </a:solidFill>
      </dgm:spPr>
      <dgm:t>
        <a:bodyPr/>
        <a:lstStyle/>
        <a:p>
          <a:r>
            <a:rPr lang="es-ES" sz="1900" dirty="0" smtClean="0"/>
            <a:t>7%</a:t>
          </a:r>
        </a:p>
        <a:p>
          <a:r>
            <a:rPr lang="es-ES" sz="1000" dirty="0" smtClean="0"/>
            <a:t>Grado 3</a:t>
          </a:r>
          <a:endParaRPr lang="es-ES" sz="1000" dirty="0"/>
        </a:p>
      </dgm:t>
    </dgm:pt>
    <dgm:pt modelId="{21A01C11-5F03-4F71-AFEE-20D20B55FCFB}" type="parTrans" cxnId="{C2DB4924-0913-45F4-AC86-196F2664E0F0}">
      <dgm:prSet/>
      <dgm:spPr>
        <a:ln>
          <a:solidFill>
            <a:schemeClr val="tx1"/>
          </a:solidFill>
        </a:ln>
      </dgm:spPr>
      <dgm:t>
        <a:bodyPr/>
        <a:lstStyle/>
        <a:p>
          <a:endParaRPr lang="es-ES"/>
        </a:p>
      </dgm:t>
    </dgm:pt>
    <dgm:pt modelId="{5ACE46D9-BBA3-43D1-9F46-A13D1A6DF5B3}" type="sibTrans" cxnId="{C2DB4924-0913-45F4-AC86-196F2664E0F0}">
      <dgm:prSet/>
      <dgm:spPr/>
      <dgm:t>
        <a:bodyPr/>
        <a:lstStyle/>
        <a:p>
          <a:endParaRPr lang="es-ES"/>
        </a:p>
      </dgm:t>
    </dgm:pt>
    <dgm:pt modelId="{E0780987-A090-451B-A568-73777ED6C5D4}">
      <dgm:prSet phldrT="[Texto]" custT="1"/>
      <dgm:spPr>
        <a:solidFill>
          <a:srgbClr val="92D050"/>
        </a:solidFill>
      </dgm:spPr>
      <dgm:t>
        <a:bodyPr/>
        <a:lstStyle/>
        <a:p>
          <a:r>
            <a:rPr lang="es-ES" sz="1900" dirty="0" smtClean="0"/>
            <a:t>43%</a:t>
          </a:r>
        </a:p>
        <a:p>
          <a:r>
            <a:rPr lang="es-ES" sz="1000" dirty="0" smtClean="0"/>
            <a:t>Grado</a:t>
          </a:r>
          <a:r>
            <a:rPr lang="es-ES" sz="1900" dirty="0" smtClean="0"/>
            <a:t> </a:t>
          </a:r>
          <a:r>
            <a:rPr lang="es-ES" sz="1000" dirty="0" smtClean="0"/>
            <a:t>1</a:t>
          </a:r>
        </a:p>
      </dgm:t>
    </dgm:pt>
    <dgm:pt modelId="{095B6186-5232-4A2C-909A-2409DCF6523B}" type="parTrans" cxnId="{A37830F7-EE02-4A07-8606-2F139EAF1BCC}">
      <dgm:prSet/>
      <dgm:spPr>
        <a:ln>
          <a:solidFill>
            <a:schemeClr val="tx1"/>
          </a:solidFill>
        </a:ln>
      </dgm:spPr>
      <dgm:t>
        <a:bodyPr/>
        <a:lstStyle/>
        <a:p>
          <a:endParaRPr lang="es-ES"/>
        </a:p>
      </dgm:t>
    </dgm:pt>
    <dgm:pt modelId="{076088A4-A873-44A5-9763-C615AE78D063}" type="sibTrans" cxnId="{A37830F7-EE02-4A07-8606-2F139EAF1BCC}">
      <dgm:prSet/>
      <dgm:spPr/>
      <dgm:t>
        <a:bodyPr/>
        <a:lstStyle/>
        <a:p>
          <a:endParaRPr lang="es-ES"/>
        </a:p>
      </dgm:t>
    </dgm:pt>
    <dgm:pt modelId="{2E1BCF72-8ED9-4703-A158-0F17EFFB8110}">
      <dgm:prSet phldrT="[Texto]" custT="1"/>
      <dgm:spPr/>
      <dgm:t>
        <a:bodyPr/>
        <a:lstStyle/>
        <a:p>
          <a:r>
            <a:rPr lang="es-ES" sz="2000" dirty="0" smtClean="0"/>
            <a:t>4%</a:t>
          </a:r>
        </a:p>
        <a:p>
          <a:r>
            <a:rPr lang="es-ES" sz="2000" dirty="0" smtClean="0"/>
            <a:t> </a:t>
          </a:r>
          <a:r>
            <a:rPr lang="es-ES" sz="1000" dirty="0" smtClean="0"/>
            <a:t>Grado 0</a:t>
          </a:r>
          <a:endParaRPr lang="es-ES" sz="1000" dirty="0"/>
        </a:p>
      </dgm:t>
    </dgm:pt>
    <dgm:pt modelId="{9FB96D3F-DB7C-4F52-B0B2-CEFDCE5FE13F}" type="parTrans" cxnId="{3B2A4E1A-FBC9-4F19-B0A3-BAA1CBA597E5}">
      <dgm:prSet/>
      <dgm:spPr>
        <a:ln>
          <a:solidFill>
            <a:schemeClr val="tx1"/>
          </a:solidFill>
        </a:ln>
      </dgm:spPr>
      <dgm:t>
        <a:bodyPr/>
        <a:lstStyle/>
        <a:p>
          <a:endParaRPr lang="es-ES"/>
        </a:p>
      </dgm:t>
    </dgm:pt>
    <dgm:pt modelId="{9C6B5832-F1A0-4F2C-ADBD-7CB07B91A0F2}" type="sibTrans" cxnId="{3B2A4E1A-FBC9-4F19-B0A3-BAA1CBA597E5}">
      <dgm:prSet/>
      <dgm:spPr/>
      <dgm:t>
        <a:bodyPr/>
        <a:lstStyle/>
        <a:p>
          <a:endParaRPr lang="es-ES"/>
        </a:p>
      </dgm:t>
    </dgm:pt>
    <dgm:pt modelId="{B63062CA-8984-43AC-AE41-23F9F6AE9461}">
      <dgm:prSet phldrT="[Texto]" custT="1"/>
      <dgm:spPr>
        <a:solidFill>
          <a:srgbClr val="E0281A"/>
        </a:solidFill>
      </dgm:spPr>
      <dgm:t>
        <a:bodyPr/>
        <a:lstStyle/>
        <a:p>
          <a:r>
            <a:rPr lang="es-ES" sz="1800" dirty="0" smtClean="0"/>
            <a:t>7%</a:t>
          </a:r>
        </a:p>
        <a:p>
          <a:r>
            <a:rPr lang="es-ES" sz="1200" dirty="0" smtClean="0"/>
            <a:t>Sin Reconocimiento</a:t>
          </a:r>
          <a:endParaRPr lang="es-ES" sz="1200" dirty="0"/>
        </a:p>
      </dgm:t>
    </dgm:pt>
    <dgm:pt modelId="{DB6D5666-8781-4325-B50D-2BCFD652F674}" type="parTrans" cxnId="{AFDCADF1-7B90-47AD-BFD1-88FCCC10E925}">
      <dgm:prSet/>
      <dgm:spPr>
        <a:ln>
          <a:solidFill>
            <a:schemeClr val="tx1"/>
          </a:solidFill>
        </a:ln>
      </dgm:spPr>
      <dgm:t>
        <a:bodyPr/>
        <a:lstStyle/>
        <a:p>
          <a:endParaRPr lang="es-ES"/>
        </a:p>
      </dgm:t>
    </dgm:pt>
    <dgm:pt modelId="{94BE7F7E-E03D-4768-A17D-64EE76753A70}" type="sibTrans" cxnId="{AFDCADF1-7B90-47AD-BFD1-88FCCC10E925}">
      <dgm:prSet/>
      <dgm:spPr/>
      <dgm:t>
        <a:bodyPr/>
        <a:lstStyle/>
        <a:p>
          <a:endParaRPr lang="es-ES"/>
        </a:p>
      </dgm:t>
    </dgm:pt>
    <dgm:pt modelId="{814C8FF6-22D8-4617-88D7-63DB376701A0}">
      <dgm:prSet custT="1"/>
      <dgm:spPr>
        <a:solidFill>
          <a:srgbClr val="E2DD05"/>
        </a:solidFill>
      </dgm:spPr>
      <dgm:t>
        <a:bodyPr/>
        <a:lstStyle/>
        <a:p>
          <a:r>
            <a:rPr lang="es-ES" sz="1800" dirty="0" smtClean="0"/>
            <a:t>39 %</a:t>
          </a:r>
        </a:p>
        <a:p>
          <a:r>
            <a:rPr lang="es-ES" sz="1000" dirty="0" smtClean="0"/>
            <a:t>Grado 2</a:t>
          </a:r>
          <a:endParaRPr lang="es-ES" sz="1000" dirty="0"/>
        </a:p>
      </dgm:t>
    </dgm:pt>
    <dgm:pt modelId="{5A6D8BA2-2D46-4675-9FB1-9AE1917C732C}" type="parTrans" cxnId="{81C42637-AA41-45DC-82E9-A4D5A85C2D25}">
      <dgm:prSet/>
      <dgm:spPr>
        <a:ln>
          <a:solidFill>
            <a:schemeClr val="tx1"/>
          </a:solidFill>
        </a:ln>
      </dgm:spPr>
      <dgm:t>
        <a:bodyPr/>
        <a:lstStyle/>
        <a:p>
          <a:endParaRPr lang="es-ES"/>
        </a:p>
      </dgm:t>
    </dgm:pt>
    <dgm:pt modelId="{B8C562B9-4F5E-48A7-85BA-FE0D5C6656DB}" type="sibTrans" cxnId="{81C42637-AA41-45DC-82E9-A4D5A85C2D25}">
      <dgm:prSet/>
      <dgm:spPr/>
      <dgm:t>
        <a:bodyPr/>
        <a:lstStyle/>
        <a:p>
          <a:endParaRPr lang="es-ES"/>
        </a:p>
      </dgm:t>
    </dgm:pt>
    <dgm:pt modelId="{9A5F9A28-C518-4B2F-8679-69CFEE5B279A}" type="pres">
      <dgm:prSet presAssocID="{9EC299C5-AD31-443B-8FDA-D6AD3A0EDD37}" presName="cycle" presStyleCnt="0">
        <dgm:presLayoutVars>
          <dgm:chMax val="1"/>
          <dgm:dir/>
          <dgm:animLvl val="ctr"/>
          <dgm:resizeHandles val="exact"/>
        </dgm:presLayoutVars>
      </dgm:prSet>
      <dgm:spPr/>
      <dgm:t>
        <a:bodyPr/>
        <a:lstStyle/>
        <a:p>
          <a:endParaRPr lang="es-ES"/>
        </a:p>
      </dgm:t>
    </dgm:pt>
    <dgm:pt modelId="{6800C86F-E1F0-4B37-89F9-903206A582C9}" type="pres">
      <dgm:prSet presAssocID="{5A47CBC9-FAE9-454C-8A94-718BD654098B}" presName="centerShape" presStyleLbl="node0" presStyleIdx="0" presStyleCnt="1" custScaleX="176735" custScaleY="132161" custLinFactNeighborX="-6071" custLinFactNeighborY="-27334"/>
      <dgm:spPr/>
      <dgm:t>
        <a:bodyPr/>
        <a:lstStyle/>
        <a:p>
          <a:endParaRPr lang="es-ES"/>
        </a:p>
      </dgm:t>
    </dgm:pt>
    <dgm:pt modelId="{8113A1CE-771A-425C-9A17-1ABE031E5B05}" type="pres">
      <dgm:prSet presAssocID="{21A01C11-5F03-4F71-AFEE-20D20B55FCFB}" presName="Name9" presStyleLbl="parChTrans1D2" presStyleIdx="0" presStyleCnt="5"/>
      <dgm:spPr/>
      <dgm:t>
        <a:bodyPr/>
        <a:lstStyle/>
        <a:p>
          <a:endParaRPr lang="es-ES"/>
        </a:p>
      </dgm:t>
    </dgm:pt>
    <dgm:pt modelId="{94828E28-CF80-47FA-BE89-3558203FB9E1}" type="pres">
      <dgm:prSet presAssocID="{21A01C11-5F03-4F71-AFEE-20D20B55FCFB}" presName="connTx" presStyleLbl="parChTrans1D2" presStyleIdx="0" presStyleCnt="5"/>
      <dgm:spPr/>
      <dgm:t>
        <a:bodyPr/>
        <a:lstStyle/>
        <a:p>
          <a:endParaRPr lang="es-ES"/>
        </a:p>
      </dgm:t>
    </dgm:pt>
    <dgm:pt modelId="{203A4C39-858F-4CA4-A4F4-DE1C44C5F839}" type="pres">
      <dgm:prSet presAssocID="{E4E14851-C51D-4CF2-82EC-B5DAA8BA293C}" presName="node" presStyleLbl="node1" presStyleIdx="0" presStyleCnt="5" custScaleX="76534" custScaleY="65194" custRadScaleRad="151311" custRadScaleInc="117774">
        <dgm:presLayoutVars>
          <dgm:bulletEnabled val="1"/>
        </dgm:presLayoutVars>
      </dgm:prSet>
      <dgm:spPr/>
      <dgm:t>
        <a:bodyPr/>
        <a:lstStyle/>
        <a:p>
          <a:endParaRPr lang="es-ES"/>
        </a:p>
      </dgm:t>
    </dgm:pt>
    <dgm:pt modelId="{7765551B-9910-4F6C-B736-288422E4B88A}" type="pres">
      <dgm:prSet presAssocID="{5A6D8BA2-2D46-4675-9FB1-9AE1917C732C}" presName="Name9" presStyleLbl="parChTrans1D2" presStyleIdx="1" presStyleCnt="5"/>
      <dgm:spPr/>
      <dgm:t>
        <a:bodyPr/>
        <a:lstStyle/>
        <a:p>
          <a:endParaRPr lang="es-ES"/>
        </a:p>
      </dgm:t>
    </dgm:pt>
    <dgm:pt modelId="{A15194AE-37AB-4D9C-8A6C-622532809EEA}" type="pres">
      <dgm:prSet presAssocID="{5A6D8BA2-2D46-4675-9FB1-9AE1917C732C}" presName="connTx" presStyleLbl="parChTrans1D2" presStyleIdx="1" presStyleCnt="5"/>
      <dgm:spPr/>
      <dgm:t>
        <a:bodyPr/>
        <a:lstStyle/>
        <a:p>
          <a:endParaRPr lang="es-ES"/>
        </a:p>
      </dgm:t>
    </dgm:pt>
    <dgm:pt modelId="{A4054CC4-FE4B-4740-969E-2F8A8134DD18}" type="pres">
      <dgm:prSet presAssocID="{814C8FF6-22D8-4617-88D7-63DB376701A0}" presName="node" presStyleLbl="node1" presStyleIdx="1" presStyleCnt="5" custScaleX="75068" custScaleY="66375" custRadScaleRad="118190" custRadScaleInc="-29980">
        <dgm:presLayoutVars>
          <dgm:bulletEnabled val="1"/>
        </dgm:presLayoutVars>
      </dgm:prSet>
      <dgm:spPr/>
      <dgm:t>
        <a:bodyPr/>
        <a:lstStyle/>
        <a:p>
          <a:endParaRPr lang="es-ES"/>
        </a:p>
      </dgm:t>
    </dgm:pt>
    <dgm:pt modelId="{8E5BE7F1-D450-48BA-85DC-A07F523EF781}" type="pres">
      <dgm:prSet presAssocID="{095B6186-5232-4A2C-909A-2409DCF6523B}" presName="Name9" presStyleLbl="parChTrans1D2" presStyleIdx="2" presStyleCnt="5"/>
      <dgm:spPr/>
      <dgm:t>
        <a:bodyPr/>
        <a:lstStyle/>
        <a:p>
          <a:endParaRPr lang="es-ES"/>
        </a:p>
      </dgm:t>
    </dgm:pt>
    <dgm:pt modelId="{5F18C270-0B32-4B1F-8ED6-8E3AC45549C5}" type="pres">
      <dgm:prSet presAssocID="{095B6186-5232-4A2C-909A-2409DCF6523B}" presName="connTx" presStyleLbl="parChTrans1D2" presStyleIdx="2" presStyleCnt="5"/>
      <dgm:spPr/>
      <dgm:t>
        <a:bodyPr/>
        <a:lstStyle/>
        <a:p>
          <a:endParaRPr lang="es-ES"/>
        </a:p>
      </dgm:t>
    </dgm:pt>
    <dgm:pt modelId="{222FCEA6-846D-4CB7-A6EA-4B773ECF45C7}" type="pres">
      <dgm:prSet presAssocID="{E0780987-A090-451B-A568-73777ED6C5D4}" presName="node" presStyleLbl="node1" presStyleIdx="2" presStyleCnt="5" custScaleX="83385" custScaleY="74337" custRadScaleRad="111380" custRadScaleInc="-148085">
        <dgm:presLayoutVars>
          <dgm:bulletEnabled val="1"/>
        </dgm:presLayoutVars>
      </dgm:prSet>
      <dgm:spPr/>
      <dgm:t>
        <a:bodyPr/>
        <a:lstStyle/>
        <a:p>
          <a:endParaRPr lang="es-ES"/>
        </a:p>
      </dgm:t>
    </dgm:pt>
    <dgm:pt modelId="{93B24FA9-BB25-46F6-B35E-D084943D1F0D}" type="pres">
      <dgm:prSet presAssocID="{9FB96D3F-DB7C-4F52-B0B2-CEFDCE5FE13F}" presName="Name9" presStyleLbl="parChTrans1D2" presStyleIdx="3" presStyleCnt="5"/>
      <dgm:spPr/>
      <dgm:t>
        <a:bodyPr/>
        <a:lstStyle/>
        <a:p>
          <a:endParaRPr lang="es-ES"/>
        </a:p>
      </dgm:t>
    </dgm:pt>
    <dgm:pt modelId="{5D510401-991E-44FB-B29B-43253FF9942E}" type="pres">
      <dgm:prSet presAssocID="{9FB96D3F-DB7C-4F52-B0B2-CEFDCE5FE13F}" presName="connTx" presStyleLbl="parChTrans1D2" presStyleIdx="3" presStyleCnt="5"/>
      <dgm:spPr/>
      <dgm:t>
        <a:bodyPr/>
        <a:lstStyle/>
        <a:p>
          <a:endParaRPr lang="es-ES"/>
        </a:p>
      </dgm:t>
    </dgm:pt>
    <dgm:pt modelId="{0093FEAE-C68B-4038-8BB2-B5551F1F252F}" type="pres">
      <dgm:prSet presAssocID="{2E1BCF72-8ED9-4703-A158-0F17EFFB8110}" presName="node" presStyleLbl="node1" presStyleIdx="3" presStyleCnt="5" custScaleX="76770" custScaleY="69113" custRadScaleRad="130116" custRadScaleInc="-268517">
        <dgm:presLayoutVars>
          <dgm:bulletEnabled val="1"/>
        </dgm:presLayoutVars>
      </dgm:prSet>
      <dgm:spPr/>
      <dgm:t>
        <a:bodyPr/>
        <a:lstStyle/>
        <a:p>
          <a:endParaRPr lang="es-ES"/>
        </a:p>
      </dgm:t>
    </dgm:pt>
    <dgm:pt modelId="{E94948C5-7626-4E81-A71F-2739BD9E0642}" type="pres">
      <dgm:prSet presAssocID="{DB6D5666-8781-4325-B50D-2BCFD652F674}" presName="Name9" presStyleLbl="parChTrans1D2" presStyleIdx="4" presStyleCnt="5"/>
      <dgm:spPr/>
      <dgm:t>
        <a:bodyPr/>
        <a:lstStyle/>
        <a:p>
          <a:endParaRPr lang="es-ES"/>
        </a:p>
      </dgm:t>
    </dgm:pt>
    <dgm:pt modelId="{8B950B9C-153B-448D-8453-4EB71A5C07C3}" type="pres">
      <dgm:prSet presAssocID="{DB6D5666-8781-4325-B50D-2BCFD652F674}" presName="connTx" presStyleLbl="parChTrans1D2" presStyleIdx="4" presStyleCnt="5"/>
      <dgm:spPr/>
      <dgm:t>
        <a:bodyPr/>
        <a:lstStyle/>
        <a:p>
          <a:endParaRPr lang="es-ES"/>
        </a:p>
      </dgm:t>
    </dgm:pt>
    <dgm:pt modelId="{D176D9D4-C930-41B2-8C0C-5A3B3F47ED78}" type="pres">
      <dgm:prSet presAssocID="{B63062CA-8984-43AC-AE41-23F9F6AE9461}" presName="node" presStyleLbl="node1" presStyleIdx="4" presStyleCnt="5" custScaleX="124464" custScaleY="123588" custRadScaleRad="63724" custRadScaleInc="-363240">
        <dgm:presLayoutVars>
          <dgm:bulletEnabled val="1"/>
        </dgm:presLayoutVars>
      </dgm:prSet>
      <dgm:spPr/>
      <dgm:t>
        <a:bodyPr/>
        <a:lstStyle/>
        <a:p>
          <a:endParaRPr lang="es-ES"/>
        </a:p>
      </dgm:t>
    </dgm:pt>
  </dgm:ptLst>
  <dgm:cxnLst>
    <dgm:cxn modelId="{81C42637-AA41-45DC-82E9-A4D5A85C2D25}" srcId="{5A47CBC9-FAE9-454C-8A94-718BD654098B}" destId="{814C8FF6-22D8-4617-88D7-63DB376701A0}" srcOrd="1" destOrd="0" parTransId="{5A6D8BA2-2D46-4675-9FB1-9AE1917C732C}" sibTransId="{B8C562B9-4F5E-48A7-85BA-FE0D5C6656DB}"/>
    <dgm:cxn modelId="{A37830F7-EE02-4A07-8606-2F139EAF1BCC}" srcId="{5A47CBC9-FAE9-454C-8A94-718BD654098B}" destId="{E0780987-A090-451B-A568-73777ED6C5D4}" srcOrd="2" destOrd="0" parTransId="{095B6186-5232-4A2C-909A-2409DCF6523B}" sibTransId="{076088A4-A873-44A5-9763-C615AE78D063}"/>
    <dgm:cxn modelId="{3B2A4E1A-FBC9-4F19-B0A3-BAA1CBA597E5}" srcId="{5A47CBC9-FAE9-454C-8A94-718BD654098B}" destId="{2E1BCF72-8ED9-4703-A158-0F17EFFB8110}" srcOrd="3" destOrd="0" parTransId="{9FB96D3F-DB7C-4F52-B0B2-CEFDCE5FE13F}" sibTransId="{9C6B5832-F1A0-4F2C-ADBD-7CB07B91A0F2}"/>
    <dgm:cxn modelId="{0C5A0EE3-0DCB-44DD-B93F-E983F0B9AA63}" srcId="{9EC299C5-AD31-443B-8FDA-D6AD3A0EDD37}" destId="{5A47CBC9-FAE9-454C-8A94-718BD654098B}" srcOrd="0" destOrd="0" parTransId="{A7D5FCA2-14A2-49A6-BC01-A2D597BFF40A}" sibTransId="{BD3864B8-1A13-43BA-9683-85984DB14F36}"/>
    <dgm:cxn modelId="{ED3D2F15-92DA-4109-9520-9ECC4E0FF6E5}" type="presOf" srcId="{9EC299C5-AD31-443B-8FDA-D6AD3A0EDD37}" destId="{9A5F9A28-C518-4B2F-8679-69CFEE5B279A}" srcOrd="0" destOrd="0" presId="urn:microsoft.com/office/officeart/2005/8/layout/radial1"/>
    <dgm:cxn modelId="{A2628288-BC5A-4289-B921-BB30AA30FF6C}" type="presOf" srcId="{9FB96D3F-DB7C-4F52-B0B2-CEFDCE5FE13F}" destId="{93B24FA9-BB25-46F6-B35E-D084943D1F0D}" srcOrd="0" destOrd="0" presId="urn:microsoft.com/office/officeart/2005/8/layout/radial1"/>
    <dgm:cxn modelId="{B98BBA97-BDA4-49BB-9E01-1DF875F3619D}" type="presOf" srcId="{814C8FF6-22D8-4617-88D7-63DB376701A0}" destId="{A4054CC4-FE4B-4740-969E-2F8A8134DD18}" srcOrd="0" destOrd="0" presId="urn:microsoft.com/office/officeart/2005/8/layout/radial1"/>
    <dgm:cxn modelId="{CFF9BC0E-FBF8-4C2A-B6C5-707F93A1D9B2}" type="presOf" srcId="{21A01C11-5F03-4F71-AFEE-20D20B55FCFB}" destId="{8113A1CE-771A-425C-9A17-1ABE031E5B05}" srcOrd="0" destOrd="0" presId="urn:microsoft.com/office/officeart/2005/8/layout/radial1"/>
    <dgm:cxn modelId="{0760B440-46B4-4EF1-A290-5AA9A574BA22}" type="presOf" srcId="{E0780987-A090-451B-A568-73777ED6C5D4}" destId="{222FCEA6-846D-4CB7-A6EA-4B773ECF45C7}" srcOrd="0" destOrd="0" presId="urn:microsoft.com/office/officeart/2005/8/layout/radial1"/>
    <dgm:cxn modelId="{6B9B9586-175F-423D-844C-8B9A3CACB7DB}" type="presOf" srcId="{5A6D8BA2-2D46-4675-9FB1-9AE1917C732C}" destId="{7765551B-9910-4F6C-B736-288422E4B88A}" srcOrd="0" destOrd="0" presId="urn:microsoft.com/office/officeart/2005/8/layout/radial1"/>
    <dgm:cxn modelId="{7CC31068-37D3-4067-A6BF-1A038E578F74}" type="presOf" srcId="{9FB96D3F-DB7C-4F52-B0B2-CEFDCE5FE13F}" destId="{5D510401-991E-44FB-B29B-43253FF9942E}" srcOrd="1" destOrd="0" presId="urn:microsoft.com/office/officeart/2005/8/layout/radial1"/>
    <dgm:cxn modelId="{5C09D11A-7137-41A6-A296-AC3733DEEFEC}" type="presOf" srcId="{5A47CBC9-FAE9-454C-8A94-718BD654098B}" destId="{6800C86F-E1F0-4B37-89F9-903206A582C9}" srcOrd="0" destOrd="0" presId="urn:microsoft.com/office/officeart/2005/8/layout/radial1"/>
    <dgm:cxn modelId="{91CC59E8-42D3-4D60-985A-730C325B71E9}" type="presOf" srcId="{B63062CA-8984-43AC-AE41-23F9F6AE9461}" destId="{D176D9D4-C930-41B2-8C0C-5A3B3F47ED78}" srcOrd="0" destOrd="0" presId="urn:microsoft.com/office/officeart/2005/8/layout/radial1"/>
    <dgm:cxn modelId="{134DE7F5-45C9-4101-9719-1A03DB65612C}" type="presOf" srcId="{DB6D5666-8781-4325-B50D-2BCFD652F674}" destId="{8B950B9C-153B-448D-8453-4EB71A5C07C3}" srcOrd="1" destOrd="0" presId="urn:microsoft.com/office/officeart/2005/8/layout/radial1"/>
    <dgm:cxn modelId="{C2DB4924-0913-45F4-AC86-196F2664E0F0}" srcId="{5A47CBC9-FAE9-454C-8A94-718BD654098B}" destId="{E4E14851-C51D-4CF2-82EC-B5DAA8BA293C}" srcOrd="0" destOrd="0" parTransId="{21A01C11-5F03-4F71-AFEE-20D20B55FCFB}" sibTransId="{5ACE46D9-BBA3-43D1-9F46-A13D1A6DF5B3}"/>
    <dgm:cxn modelId="{8ABE4EB0-EF51-47C4-84A1-3DAD5002E032}" type="presOf" srcId="{095B6186-5232-4A2C-909A-2409DCF6523B}" destId="{8E5BE7F1-D450-48BA-85DC-A07F523EF781}" srcOrd="0" destOrd="0" presId="urn:microsoft.com/office/officeart/2005/8/layout/radial1"/>
    <dgm:cxn modelId="{3FFFF50D-6D6D-4644-AD51-D3361A2E00C4}" type="presOf" srcId="{5A6D8BA2-2D46-4675-9FB1-9AE1917C732C}" destId="{A15194AE-37AB-4D9C-8A6C-622532809EEA}" srcOrd="1" destOrd="0" presId="urn:microsoft.com/office/officeart/2005/8/layout/radial1"/>
    <dgm:cxn modelId="{3653E253-021B-4163-9BC2-2D0126672A5F}" type="presOf" srcId="{DB6D5666-8781-4325-B50D-2BCFD652F674}" destId="{E94948C5-7626-4E81-A71F-2739BD9E0642}" srcOrd="0" destOrd="0" presId="urn:microsoft.com/office/officeart/2005/8/layout/radial1"/>
    <dgm:cxn modelId="{6684CE1D-3285-4129-816E-87BB5880AF07}" type="presOf" srcId="{095B6186-5232-4A2C-909A-2409DCF6523B}" destId="{5F18C270-0B32-4B1F-8ED6-8E3AC45549C5}" srcOrd="1" destOrd="0" presId="urn:microsoft.com/office/officeart/2005/8/layout/radial1"/>
    <dgm:cxn modelId="{140850CE-8C3C-431F-9661-0E8E8C0429A9}" type="presOf" srcId="{E4E14851-C51D-4CF2-82EC-B5DAA8BA293C}" destId="{203A4C39-858F-4CA4-A4F4-DE1C44C5F839}" srcOrd="0" destOrd="0" presId="urn:microsoft.com/office/officeart/2005/8/layout/radial1"/>
    <dgm:cxn modelId="{179000C0-3C58-47D7-8FC5-6BA5DB49751F}" type="presOf" srcId="{21A01C11-5F03-4F71-AFEE-20D20B55FCFB}" destId="{94828E28-CF80-47FA-BE89-3558203FB9E1}" srcOrd="1" destOrd="0" presId="urn:microsoft.com/office/officeart/2005/8/layout/radial1"/>
    <dgm:cxn modelId="{19519891-0E88-414C-AE95-C01978A46DA4}" type="presOf" srcId="{2E1BCF72-8ED9-4703-A158-0F17EFFB8110}" destId="{0093FEAE-C68B-4038-8BB2-B5551F1F252F}" srcOrd="0" destOrd="0" presId="urn:microsoft.com/office/officeart/2005/8/layout/radial1"/>
    <dgm:cxn modelId="{AFDCADF1-7B90-47AD-BFD1-88FCCC10E925}" srcId="{5A47CBC9-FAE9-454C-8A94-718BD654098B}" destId="{B63062CA-8984-43AC-AE41-23F9F6AE9461}" srcOrd="4" destOrd="0" parTransId="{DB6D5666-8781-4325-B50D-2BCFD652F674}" sibTransId="{94BE7F7E-E03D-4768-A17D-64EE76753A70}"/>
    <dgm:cxn modelId="{A132DB2C-DC10-40E3-A297-E20EA70B8269}" type="presParOf" srcId="{9A5F9A28-C518-4B2F-8679-69CFEE5B279A}" destId="{6800C86F-E1F0-4B37-89F9-903206A582C9}" srcOrd="0" destOrd="0" presId="urn:microsoft.com/office/officeart/2005/8/layout/radial1"/>
    <dgm:cxn modelId="{36775615-5315-47B6-800C-447A8667ACF2}" type="presParOf" srcId="{9A5F9A28-C518-4B2F-8679-69CFEE5B279A}" destId="{8113A1CE-771A-425C-9A17-1ABE031E5B05}" srcOrd="1" destOrd="0" presId="urn:microsoft.com/office/officeart/2005/8/layout/radial1"/>
    <dgm:cxn modelId="{B3BD96CF-CA80-4205-AF60-0548E6427882}" type="presParOf" srcId="{8113A1CE-771A-425C-9A17-1ABE031E5B05}" destId="{94828E28-CF80-47FA-BE89-3558203FB9E1}" srcOrd="0" destOrd="0" presId="urn:microsoft.com/office/officeart/2005/8/layout/radial1"/>
    <dgm:cxn modelId="{43E99FB6-86CF-439F-B8F7-4552F242BE78}" type="presParOf" srcId="{9A5F9A28-C518-4B2F-8679-69CFEE5B279A}" destId="{203A4C39-858F-4CA4-A4F4-DE1C44C5F839}" srcOrd="2" destOrd="0" presId="urn:microsoft.com/office/officeart/2005/8/layout/radial1"/>
    <dgm:cxn modelId="{09817239-8668-4725-84E2-AFE88EBDBF94}" type="presParOf" srcId="{9A5F9A28-C518-4B2F-8679-69CFEE5B279A}" destId="{7765551B-9910-4F6C-B736-288422E4B88A}" srcOrd="3" destOrd="0" presId="urn:microsoft.com/office/officeart/2005/8/layout/radial1"/>
    <dgm:cxn modelId="{581C680B-11B1-48B1-BC9C-B91694742213}" type="presParOf" srcId="{7765551B-9910-4F6C-B736-288422E4B88A}" destId="{A15194AE-37AB-4D9C-8A6C-622532809EEA}" srcOrd="0" destOrd="0" presId="urn:microsoft.com/office/officeart/2005/8/layout/radial1"/>
    <dgm:cxn modelId="{CF566484-6CA7-414C-9E51-07EC2C0E262B}" type="presParOf" srcId="{9A5F9A28-C518-4B2F-8679-69CFEE5B279A}" destId="{A4054CC4-FE4B-4740-969E-2F8A8134DD18}" srcOrd="4" destOrd="0" presId="urn:microsoft.com/office/officeart/2005/8/layout/radial1"/>
    <dgm:cxn modelId="{2B07F509-7F47-451D-8977-52CF4B6D08BE}" type="presParOf" srcId="{9A5F9A28-C518-4B2F-8679-69CFEE5B279A}" destId="{8E5BE7F1-D450-48BA-85DC-A07F523EF781}" srcOrd="5" destOrd="0" presId="urn:microsoft.com/office/officeart/2005/8/layout/radial1"/>
    <dgm:cxn modelId="{E22C0A00-41A2-4445-9A0A-C7F5EA5C9F1E}" type="presParOf" srcId="{8E5BE7F1-D450-48BA-85DC-A07F523EF781}" destId="{5F18C270-0B32-4B1F-8ED6-8E3AC45549C5}" srcOrd="0" destOrd="0" presId="urn:microsoft.com/office/officeart/2005/8/layout/radial1"/>
    <dgm:cxn modelId="{A5EAADC6-5946-4664-8E2A-D07E62ACA04D}" type="presParOf" srcId="{9A5F9A28-C518-4B2F-8679-69CFEE5B279A}" destId="{222FCEA6-846D-4CB7-A6EA-4B773ECF45C7}" srcOrd="6" destOrd="0" presId="urn:microsoft.com/office/officeart/2005/8/layout/radial1"/>
    <dgm:cxn modelId="{4C9D3FEC-CCCB-46FC-8118-3C7A10E535DC}" type="presParOf" srcId="{9A5F9A28-C518-4B2F-8679-69CFEE5B279A}" destId="{93B24FA9-BB25-46F6-B35E-D084943D1F0D}" srcOrd="7" destOrd="0" presId="urn:microsoft.com/office/officeart/2005/8/layout/radial1"/>
    <dgm:cxn modelId="{17B1C007-429E-4614-9B94-112C62A924E5}" type="presParOf" srcId="{93B24FA9-BB25-46F6-B35E-D084943D1F0D}" destId="{5D510401-991E-44FB-B29B-43253FF9942E}" srcOrd="0" destOrd="0" presId="urn:microsoft.com/office/officeart/2005/8/layout/radial1"/>
    <dgm:cxn modelId="{FDF6245C-85C3-41A9-994A-083E2EA99D89}" type="presParOf" srcId="{9A5F9A28-C518-4B2F-8679-69CFEE5B279A}" destId="{0093FEAE-C68B-4038-8BB2-B5551F1F252F}" srcOrd="8" destOrd="0" presId="urn:microsoft.com/office/officeart/2005/8/layout/radial1"/>
    <dgm:cxn modelId="{3E996C76-176F-4373-AAEA-FB239AB34FB1}" type="presParOf" srcId="{9A5F9A28-C518-4B2F-8679-69CFEE5B279A}" destId="{E94948C5-7626-4E81-A71F-2739BD9E0642}" srcOrd="9" destOrd="0" presId="urn:microsoft.com/office/officeart/2005/8/layout/radial1"/>
    <dgm:cxn modelId="{9791CECD-4B27-4D81-8401-7EE6AE34FA73}" type="presParOf" srcId="{E94948C5-7626-4E81-A71F-2739BD9E0642}" destId="{8B950B9C-153B-448D-8453-4EB71A5C07C3}" srcOrd="0" destOrd="0" presId="urn:microsoft.com/office/officeart/2005/8/layout/radial1"/>
    <dgm:cxn modelId="{28565F24-C780-416E-8901-386D69C749E3}" type="presParOf" srcId="{9A5F9A28-C518-4B2F-8679-69CFEE5B279A}" destId="{D176D9D4-C930-41B2-8C0C-5A3B3F47ED78}"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E7DC2-5761-4A0D-8259-E25B50247C63}"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s-ES"/>
        </a:p>
      </dgm:t>
    </dgm:pt>
    <dgm:pt modelId="{A1C056F1-E6E3-4F5D-A324-BFFFAC5AC614}">
      <dgm:prSet phldrT="[Texto]" custT="1"/>
      <dgm:spPr>
        <a:solidFill>
          <a:srgbClr val="FF9900"/>
        </a:solidFill>
      </dgm:spPr>
      <dgm:t>
        <a:bodyPr/>
        <a:lstStyle/>
        <a:p>
          <a:r>
            <a:rPr lang="es-ES" sz="1400" b="1" dirty="0" smtClean="0"/>
            <a:t>DISCAPACIDAD</a:t>
          </a:r>
          <a:endParaRPr lang="es-ES" sz="1400" b="1" dirty="0"/>
        </a:p>
      </dgm:t>
    </dgm:pt>
    <dgm:pt modelId="{489F6F83-CB1F-4931-B023-34351EAAF55F}" type="parTrans" cxnId="{A6E91820-A1D5-4625-80FC-FA2200A63D40}">
      <dgm:prSet/>
      <dgm:spPr/>
      <dgm:t>
        <a:bodyPr/>
        <a:lstStyle/>
        <a:p>
          <a:endParaRPr lang="es-ES"/>
        </a:p>
      </dgm:t>
    </dgm:pt>
    <dgm:pt modelId="{25AAF63A-FA57-431E-99BF-802B43DE75F7}" type="sibTrans" cxnId="{A6E91820-A1D5-4625-80FC-FA2200A63D40}">
      <dgm:prSet/>
      <dgm:spPr/>
      <dgm:t>
        <a:bodyPr/>
        <a:lstStyle/>
        <a:p>
          <a:endParaRPr lang="es-ES"/>
        </a:p>
      </dgm:t>
    </dgm:pt>
    <dgm:pt modelId="{DA08E22B-44AA-4809-9351-5A199418AE73}">
      <dgm:prSet phldrT="[Texto]" custT="1"/>
      <dgm:spPr>
        <a:solidFill>
          <a:srgbClr val="AB3F8F"/>
        </a:solidFill>
      </dgm:spPr>
      <dgm:t>
        <a:bodyPr/>
        <a:lstStyle/>
        <a:p>
          <a:r>
            <a:rPr lang="es-ES" sz="1800" dirty="0" smtClean="0"/>
            <a:t>82%</a:t>
          </a:r>
        </a:p>
        <a:p>
          <a:r>
            <a:rPr lang="es-ES" sz="1000" dirty="0" smtClean="0"/>
            <a:t>Reconocida</a:t>
          </a:r>
          <a:endParaRPr lang="es-ES" sz="1300" dirty="0"/>
        </a:p>
      </dgm:t>
    </dgm:pt>
    <dgm:pt modelId="{95AA7167-FBF6-464F-9753-225FF54D2B0A}" type="parTrans" cxnId="{B2EBE4EA-65BC-4EB0-A096-B9AFA43AC043}">
      <dgm:prSet/>
      <dgm:spPr>
        <a:ln>
          <a:solidFill>
            <a:schemeClr val="tx1"/>
          </a:solidFill>
        </a:ln>
      </dgm:spPr>
      <dgm:t>
        <a:bodyPr/>
        <a:lstStyle/>
        <a:p>
          <a:endParaRPr lang="es-ES"/>
        </a:p>
      </dgm:t>
    </dgm:pt>
    <dgm:pt modelId="{5EE7C5D5-C345-4FF0-BC27-46444D408999}" type="sibTrans" cxnId="{B2EBE4EA-65BC-4EB0-A096-B9AFA43AC043}">
      <dgm:prSet/>
      <dgm:spPr/>
      <dgm:t>
        <a:bodyPr/>
        <a:lstStyle/>
        <a:p>
          <a:endParaRPr lang="es-ES"/>
        </a:p>
      </dgm:t>
    </dgm:pt>
    <dgm:pt modelId="{3F2945D8-F37E-401C-B35A-5B87EC3FC4E6}">
      <dgm:prSet phldrT="[Texto]" custT="1"/>
      <dgm:spPr>
        <a:solidFill>
          <a:srgbClr val="E2DD05"/>
        </a:solidFill>
      </dgm:spPr>
      <dgm:t>
        <a:bodyPr/>
        <a:lstStyle/>
        <a:p>
          <a:r>
            <a:rPr lang="es-ES" sz="1800" dirty="0" smtClean="0"/>
            <a:t>87 %</a:t>
          </a:r>
        </a:p>
        <a:p>
          <a:r>
            <a:rPr lang="es-ES" sz="1000" dirty="0" smtClean="0"/>
            <a:t>65%</a:t>
          </a:r>
          <a:endParaRPr lang="es-ES" sz="1000" dirty="0"/>
        </a:p>
      </dgm:t>
    </dgm:pt>
    <dgm:pt modelId="{20AC1192-E33B-4D6C-AD6C-864EAF240A14}" type="parTrans" cxnId="{315B9975-CCA5-4D01-8EDA-4071CBB9F5B9}">
      <dgm:prSet/>
      <dgm:spPr>
        <a:ln>
          <a:solidFill>
            <a:schemeClr val="tx1"/>
          </a:solidFill>
        </a:ln>
      </dgm:spPr>
      <dgm:t>
        <a:bodyPr/>
        <a:lstStyle/>
        <a:p>
          <a:endParaRPr lang="es-ES"/>
        </a:p>
      </dgm:t>
    </dgm:pt>
    <dgm:pt modelId="{83AF03EC-9440-4CAA-8FC5-58EA9D4C8A2A}" type="sibTrans" cxnId="{315B9975-CCA5-4D01-8EDA-4071CBB9F5B9}">
      <dgm:prSet/>
      <dgm:spPr/>
      <dgm:t>
        <a:bodyPr/>
        <a:lstStyle/>
        <a:p>
          <a:endParaRPr lang="es-ES"/>
        </a:p>
      </dgm:t>
    </dgm:pt>
    <dgm:pt modelId="{7DDA9F37-337F-4348-9FF0-75A928707D39}">
      <dgm:prSet phldrT="[Texto]" custT="1"/>
      <dgm:spPr>
        <a:solidFill>
          <a:srgbClr val="92D050"/>
        </a:solidFill>
      </dgm:spPr>
      <dgm:t>
        <a:bodyPr/>
        <a:lstStyle/>
        <a:p>
          <a:r>
            <a:rPr lang="es-ES" sz="1800" dirty="0" smtClean="0"/>
            <a:t>13%</a:t>
          </a:r>
        </a:p>
        <a:p>
          <a:r>
            <a:rPr lang="es-ES" sz="1000" dirty="0" smtClean="0"/>
            <a:t>-65%</a:t>
          </a:r>
          <a:endParaRPr lang="es-ES" sz="1000" dirty="0"/>
        </a:p>
      </dgm:t>
    </dgm:pt>
    <dgm:pt modelId="{45CF3622-2996-4698-A98D-CAD288839416}" type="parTrans" cxnId="{11A2306D-6D13-4846-A99C-C6706DEF4069}">
      <dgm:prSet/>
      <dgm:spPr>
        <a:ln>
          <a:solidFill>
            <a:schemeClr val="tx1"/>
          </a:solidFill>
        </a:ln>
      </dgm:spPr>
      <dgm:t>
        <a:bodyPr/>
        <a:lstStyle/>
        <a:p>
          <a:endParaRPr lang="es-ES"/>
        </a:p>
      </dgm:t>
    </dgm:pt>
    <dgm:pt modelId="{42FBC7BF-0774-41D1-B31A-AFFBC2C4F141}" type="sibTrans" cxnId="{11A2306D-6D13-4846-A99C-C6706DEF4069}">
      <dgm:prSet/>
      <dgm:spPr/>
      <dgm:t>
        <a:bodyPr/>
        <a:lstStyle/>
        <a:p>
          <a:endParaRPr lang="es-ES"/>
        </a:p>
      </dgm:t>
    </dgm:pt>
    <dgm:pt modelId="{D3FBF11C-FF41-484C-88C4-49B08469FF78}">
      <dgm:prSet custT="1"/>
      <dgm:spPr>
        <a:solidFill>
          <a:srgbClr val="E0281A"/>
        </a:solidFill>
      </dgm:spPr>
      <dgm:t>
        <a:bodyPr/>
        <a:lstStyle/>
        <a:p>
          <a:r>
            <a:rPr lang="es-ES" sz="1800" dirty="0" smtClean="0"/>
            <a:t>18*%</a:t>
          </a:r>
        </a:p>
        <a:p>
          <a:r>
            <a:rPr lang="es-ES" sz="1000" dirty="0" smtClean="0"/>
            <a:t>No Reconocida</a:t>
          </a:r>
          <a:endParaRPr lang="es-ES" sz="1000" dirty="0"/>
        </a:p>
      </dgm:t>
    </dgm:pt>
    <dgm:pt modelId="{0766A0C2-70DE-4174-8D48-134246DE0382}" type="parTrans" cxnId="{D736653F-1BAA-4670-A16A-4BA0BD47339D}">
      <dgm:prSet/>
      <dgm:spPr>
        <a:ln>
          <a:solidFill>
            <a:schemeClr val="tx1"/>
          </a:solidFill>
        </a:ln>
      </dgm:spPr>
      <dgm:t>
        <a:bodyPr/>
        <a:lstStyle/>
        <a:p>
          <a:endParaRPr lang="es-ES"/>
        </a:p>
      </dgm:t>
    </dgm:pt>
    <dgm:pt modelId="{E8507B11-BF28-4B9D-B06A-F290CD9B718B}" type="sibTrans" cxnId="{D736653F-1BAA-4670-A16A-4BA0BD47339D}">
      <dgm:prSet/>
      <dgm:spPr/>
      <dgm:t>
        <a:bodyPr/>
        <a:lstStyle/>
        <a:p>
          <a:endParaRPr lang="es-ES"/>
        </a:p>
      </dgm:t>
    </dgm:pt>
    <dgm:pt modelId="{2FBB8A6A-0178-4EFB-A43B-4852CF5DF886}" type="pres">
      <dgm:prSet presAssocID="{A19E7DC2-5761-4A0D-8259-E25B50247C63}" presName="cycle" presStyleCnt="0">
        <dgm:presLayoutVars>
          <dgm:chMax val="1"/>
          <dgm:dir/>
          <dgm:animLvl val="ctr"/>
          <dgm:resizeHandles val="exact"/>
        </dgm:presLayoutVars>
      </dgm:prSet>
      <dgm:spPr/>
      <dgm:t>
        <a:bodyPr/>
        <a:lstStyle/>
        <a:p>
          <a:endParaRPr lang="es-ES"/>
        </a:p>
      </dgm:t>
    </dgm:pt>
    <dgm:pt modelId="{71A11AF2-D6C9-473B-B985-BC245EC4C450}" type="pres">
      <dgm:prSet presAssocID="{A1C056F1-E6E3-4F5D-A324-BFFFAC5AC614}" presName="centerShape" presStyleLbl="node0" presStyleIdx="0" presStyleCnt="1" custScaleX="208011" custScaleY="130824" custLinFactNeighborX="23792" custLinFactNeighborY="-27858"/>
      <dgm:spPr/>
      <dgm:t>
        <a:bodyPr/>
        <a:lstStyle/>
        <a:p>
          <a:endParaRPr lang="es-ES"/>
        </a:p>
      </dgm:t>
    </dgm:pt>
    <dgm:pt modelId="{DB691B42-F091-44D8-A37F-A6A3FABED93F}" type="pres">
      <dgm:prSet presAssocID="{0766A0C2-70DE-4174-8D48-134246DE0382}" presName="Name9" presStyleLbl="parChTrans1D2" presStyleIdx="0" presStyleCnt="4"/>
      <dgm:spPr/>
      <dgm:t>
        <a:bodyPr/>
        <a:lstStyle/>
        <a:p>
          <a:endParaRPr lang="es-ES"/>
        </a:p>
      </dgm:t>
    </dgm:pt>
    <dgm:pt modelId="{8DD21C0A-3C3B-4B71-9BCB-789C2F98C8D0}" type="pres">
      <dgm:prSet presAssocID="{0766A0C2-70DE-4174-8D48-134246DE0382}" presName="connTx" presStyleLbl="parChTrans1D2" presStyleIdx="0" presStyleCnt="4"/>
      <dgm:spPr/>
      <dgm:t>
        <a:bodyPr/>
        <a:lstStyle/>
        <a:p>
          <a:endParaRPr lang="es-ES"/>
        </a:p>
      </dgm:t>
    </dgm:pt>
    <dgm:pt modelId="{A2AEC83E-90B4-4677-ABD5-732A70E89026}" type="pres">
      <dgm:prSet presAssocID="{D3FBF11C-FF41-484C-88C4-49B08469FF78}" presName="node" presStyleLbl="node1" presStyleIdx="0" presStyleCnt="4" custAng="21410839" custScaleX="105179" custScaleY="85010" custRadScaleRad="128852" custRadScaleInc="-63463">
        <dgm:presLayoutVars>
          <dgm:bulletEnabled val="1"/>
        </dgm:presLayoutVars>
      </dgm:prSet>
      <dgm:spPr/>
      <dgm:t>
        <a:bodyPr/>
        <a:lstStyle/>
        <a:p>
          <a:endParaRPr lang="es-ES"/>
        </a:p>
      </dgm:t>
    </dgm:pt>
    <dgm:pt modelId="{EE51A496-83BB-4048-ABDB-50D450E7D2CC}" type="pres">
      <dgm:prSet presAssocID="{95AA7167-FBF6-464F-9753-225FF54D2B0A}" presName="Name9" presStyleLbl="parChTrans1D2" presStyleIdx="1" presStyleCnt="4"/>
      <dgm:spPr/>
      <dgm:t>
        <a:bodyPr/>
        <a:lstStyle/>
        <a:p>
          <a:endParaRPr lang="es-ES"/>
        </a:p>
      </dgm:t>
    </dgm:pt>
    <dgm:pt modelId="{D5EC31D3-275C-4396-8CA1-23D6F6A1CA1E}" type="pres">
      <dgm:prSet presAssocID="{95AA7167-FBF6-464F-9753-225FF54D2B0A}" presName="connTx" presStyleLbl="parChTrans1D2" presStyleIdx="1" presStyleCnt="4"/>
      <dgm:spPr/>
      <dgm:t>
        <a:bodyPr/>
        <a:lstStyle/>
        <a:p>
          <a:endParaRPr lang="es-ES"/>
        </a:p>
      </dgm:t>
    </dgm:pt>
    <dgm:pt modelId="{9938A558-D149-489C-8F13-6D9249F94B38}" type="pres">
      <dgm:prSet presAssocID="{DA08E22B-44AA-4809-9351-5A199418AE73}" presName="node" presStyleLbl="node1" presStyleIdx="1" presStyleCnt="4" custScaleX="112854" custScaleY="107496" custRadScaleRad="89934" custRadScaleInc="-391345">
        <dgm:presLayoutVars>
          <dgm:bulletEnabled val="1"/>
        </dgm:presLayoutVars>
      </dgm:prSet>
      <dgm:spPr/>
      <dgm:t>
        <a:bodyPr/>
        <a:lstStyle/>
        <a:p>
          <a:endParaRPr lang="es-ES"/>
        </a:p>
      </dgm:t>
    </dgm:pt>
    <dgm:pt modelId="{D2409E29-32F9-4A97-AAB4-B1E8AA2F7AAF}" type="pres">
      <dgm:prSet presAssocID="{20AC1192-E33B-4D6C-AD6C-864EAF240A14}" presName="Name9" presStyleLbl="parChTrans1D2" presStyleIdx="2" presStyleCnt="4"/>
      <dgm:spPr/>
      <dgm:t>
        <a:bodyPr/>
        <a:lstStyle/>
        <a:p>
          <a:endParaRPr lang="es-ES"/>
        </a:p>
      </dgm:t>
    </dgm:pt>
    <dgm:pt modelId="{6074D81E-A937-43B0-A2F5-C2D7507EB59E}" type="pres">
      <dgm:prSet presAssocID="{20AC1192-E33B-4D6C-AD6C-864EAF240A14}" presName="connTx" presStyleLbl="parChTrans1D2" presStyleIdx="2" presStyleCnt="4"/>
      <dgm:spPr/>
      <dgm:t>
        <a:bodyPr/>
        <a:lstStyle/>
        <a:p>
          <a:endParaRPr lang="es-ES"/>
        </a:p>
      </dgm:t>
    </dgm:pt>
    <dgm:pt modelId="{E0BCD796-4790-4C53-90ED-A0FC49013033}" type="pres">
      <dgm:prSet presAssocID="{3F2945D8-F37E-401C-B35A-5B87EC3FC4E6}" presName="node" presStyleLbl="node1" presStyleIdx="2" presStyleCnt="4" custScaleX="81632" custScaleY="75430" custRadScaleRad="77389" custRadScaleInc="71344">
        <dgm:presLayoutVars>
          <dgm:bulletEnabled val="1"/>
        </dgm:presLayoutVars>
      </dgm:prSet>
      <dgm:spPr/>
      <dgm:t>
        <a:bodyPr/>
        <a:lstStyle/>
        <a:p>
          <a:endParaRPr lang="es-ES"/>
        </a:p>
      </dgm:t>
    </dgm:pt>
    <dgm:pt modelId="{EF128789-BCF5-48EF-8C63-C3C9DBA2C8B8}" type="pres">
      <dgm:prSet presAssocID="{45CF3622-2996-4698-A98D-CAD288839416}" presName="Name9" presStyleLbl="parChTrans1D2" presStyleIdx="3" presStyleCnt="4"/>
      <dgm:spPr/>
      <dgm:t>
        <a:bodyPr/>
        <a:lstStyle/>
        <a:p>
          <a:endParaRPr lang="es-ES"/>
        </a:p>
      </dgm:t>
    </dgm:pt>
    <dgm:pt modelId="{AEC8A4C6-5AF6-489F-BE0E-5779F4E21949}" type="pres">
      <dgm:prSet presAssocID="{45CF3622-2996-4698-A98D-CAD288839416}" presName="connTx" presStyleLbl="parChTrans1D2" presStyleIdx="3" presStyleCnt="4"/>
      <dgm:spPr/>
      <dgm:t>
        <a:bodyPr/>
        <a:lstStyle/>
        <a:p>
          <a:endParaRPr lang="es-ES"/>
        </a:p>
      </dgm:t>
    </dgm:pt>
    <dgm:pt modelId="{807A4E0B-EB84-42C0-A17A-9A305FF9817D}" type="pres">
      <dgm:prSet presAssocID="{7DDA9F37-337F-4348-9FF0-75A928707D39}" presName="node" presStyleLbl="node1" presStyleIdx="3" presStyleCnt="4" custAng="0" custScaleX="166891" custScaleY="86708" custRadScaleRad="99647" custRadScaleInc="-309614">
        <dgm:presLayoutVars>
          <dgm:bulletEnabled val="1"/>
        </dgm:presLayoutVars>
      </dgm:prSet>
      <dgm:spPr/>
      <dgm:t>
        <a:bodyPr/>
        <a:lstStyle/>
        <a:p>
          <a:endParaRPr lang="es-ES"/>
        </a:p>
      </dgm:t>
    </dgm:pt>
  </dgm:ptLst>
  <dgm:cxnLst>
    <dgm:cxn modelId="{C9C49747-9D4E-4FEE-9D42-34360044FFAD}" type="presOf" srcId="{0766A0C2-70DE-4174-8D48-134246DE0382}" destId="{DB691B42-F091-44D8-A37F-A6A3FABED93F}" srcOrd="0" destOrd="0" presId="urn:microsoft.com/office/officeart/2005/8/layout/radial1"/>
    <dgm:cxn modelId="{11A2306D-6D13-4846-A99C-C6706DEF4069}" srcId="{A1C056F1-E6E3-4F5D-A324-BFFFAC5AC614}" destId="{7DDA9F37-337F-4348-9FF0-75A928707D39}" srcOrd="3" destOrd="0" parTransId="{45CF3622-2996-4698-A98D-CAD288839416}" sibTransId="{42FBC7BF-0774-41D1-B31A-AFFBC2C4F141}"/>
    <dgm:cxn modelId="{0FA476E1-C700-49E9-9C44-4E1D7C7E782D}" type="presOf" srcId="{95AA7167-FBF6-464F-9753-225FF54D2B0A}" destId="{D5EC31D3-275C-4396-8CA1-23D6F6A1CA1E}" srcOrd="1" destOrd="0" presId="urn:microsoft.com/office/officeart/2005/8/layout/radial1"/>
    <dgm:cxn modelId="{315B9975-CCA5-4D01-8EDA-4071CBB9F5B9}" srcId="{A1C056F1-E6E3-4F5D-A324-BFFFAC5AC614}" destId="{3F2945D8-F37E-401C-B35A-5B87EC3FC4E6}" srcOrd="2" destOrd="0" parTransId="{20AC1192-E33B-4D6C-AD6C-864EAF240A14}" sibTransId="{83AF03EC-9440-4CAA-8FC5-58EA9D4C8A2A}"/>
    <dgm:cxn modelId="{FE0C48DA-261B-4724-87A3-688D4ABD8D55}" type="presOf" srcId="{0766A0C2-70DE-4174-8D48-134246DE0382}" destId="{8DD21C0A-3C3B-4B71-9BCB-789C2F98C8D0}" srcOrd="1" destOrd="0" presId="urn:microsoft.com/office/officeart/2005/8/layout/radial1"/>
    <dgm:cxn modelId="{3E2CC3AC-90C3-4B7E-95E1-96F00EAF4F77}" type="presOf" srcId="{DA08E22B-44AA-4809-9351-5A199418AE73}" destId="{9938A558-D149-489C-8F13-6D9249F94B38}" srcOrd="0" destOrd="0" presId="urn:microsoft.com/office/officeart/2005/8/layout/radial1"/>
    <dgm:cxn modelId="{FB46256B-943A-496C-BBEC-E3070C78FE17}" type="presOf" srcId="{A1C056F1-E6E3-4F5D-A324-BFFFAC5AC614}" destId="{71A11AF2-D6C9-473B-B985-BC245EC4C450}" srcOrd="0" destOrd="0" presId="urn:microsoft.com/office/officeart/2005/8/layout/radial1"/>
    <dgm:cxn modelId="{19EEFD38-03A1-47A1-B3E2-6BBFBB128A78}" type="presOf" srcId="{A19E7DC2-5761-4A0D-8259-E25B50247C63}" destId="{2FBB8A6A-0178-4EFB-A43B-4852CF5DF886}" srcOrd="0" destOrd="0" presId="urn:microsoft.com/office/officeart/2005/8/layout/radial1"/>
    <dgm:cxn modelId="{FD392F37-6BDF-4682-B7BC-9C1E22732C1D}" type="presOf" srcId="{7DDA9F37-337F-4348-9FF0-75A928707D39}" destId="{807A4E0B-EB84-42C0-A17A-9A305FF9817D}" srcOrd="0" destOrd="0" presId="urn:microsoft.com/office/officeart/2005/8/layout/radial1"/>
    <dgm:cxn modelId="{76808295-32D2-451F-9E1B-B614BFF8E10C}" type="presOf" srcId="{3F2945D8-F37E-401C-B35A-5B87EC3FC4E6}" destId="{E0BCD796-4790-4C53-90ED-A0FC49013033}" srcOrd="0" destOrd="0" presId="urn:microsoft.com/office/officeart/2005/8/layout/radial1"/>
    <dgm:cxn modelId="{592958B5-5D68-4B68-B8F4-CEDCE0EFE478}" type="presOf" srcId="{20AC1192-E33B-4D6C-AD6C-864EAF240A14}" destId="{6074D81E-A937-43B0-A2F5-C2D7507EB59E}" srcOrd="1" destOrd="0" presId="urn:microsoft.com/office/officeart/2005/8/layout/radial1"/>
    <dgm:cxn modelId="{271451F1-A8F1-40B4-97A2-8A6DED60AD62}" type="presOf" srcId="{45CF3622-2996-4698-A98D-CAD288839416}" destId="{EF128789-BCF5-48EF-8C63-C3C9DBA2C8B8}" srcOrd="0" destOrd="0" presId="urn:microsoft.com/office/officeart/2005/8/layout/radial1"/>
    <dgm:cxn modelId="{FB4EAC68-5EC3-46C4-B754-B475404FAFA0}" type="presOf" srcId="{95AA7167-FBF6-464F-9753-225FF54D2B0A}" destId="{EE51A496-83BB-4048-ABDB-50D450E7D2CC}" srcOrd="0" destOrd="0" presId="urn:microsoft.com/office/officeart/2005/8/layout/radial1"/>
    <dgm:cxn modelId="{A6E91820-A1D5-4625-80FC-FA2200A63D40}" srcId="{A19E7DC2-5761-4A0D-8259-E25B50247C63}" destId="{A1C056F1-E6E3-4F5D-A324-BFFFAC5AC614}" srcOrd="0" destOrd="0" parTransId="{489F6F83-CB1F-4931-B023-34351EAAF55F}" sibTransId="{25AAF63A-FA57-431E-99BF-802B43DE75F7}"/>
    <dgm:cxn modelId="{F06D98FD-D0F2-4ABE-B58E-4E0A206CCCCC}" type="presOf" srcId="{D3FBF11C-FF41-484C-88C4-49B08469FF78}" destId="{A2AEC83E-90B4-4677-ABD5-732A70E89026}" srcOrd="0" destOrd="0" presId="urn:microsoft.com/office/officeart/2005/8/layout/radial1"/>
    <dgm:cxn modelId="{D736653F-1BAA-4670-A16A-4BA0BD47339D}" srcId="{A1C056F1-E6E3-4F5D-A324-BFFFAC5AC614}" destId="{D3FBF11C-FF41-484C-88C4-49B08469FF78}" srcOrd="0" destOrd="0" parTransId="{0766A0C2-70DE-4174-8D48-134246DE0382}" sibTransId="{E8507B11-BF28-4B9D-B06A-F290CD9B718B}"/>
    <dgm:cxn modelId="{C9BEF600-27F7-4043-8A82-CC43E1E588D0}" type="presOf" srcId="{45CF3622-2996-4698-A98D-CAD288839416}" destId="{AEC8A4C6-5AF6-489F-BE0E-5779F4E21949}" srcOrd="1" destOrd="0" presId="urn:microsoft.com/office/officeart/2005/8/layout/radial1"/>
    <dgm:cxn modelId="{00594CB0-ECB8-4B24-85BE-FAE809E7B94F}" type="presOf" srcId="{20AC1192-E33B-4D6C-AD6C-864EAF240A14}" destId="{D2409E29-32F9-4A97-AAB4-B1E8AA2F7AAF}" srcOrd="0" destOrd="0" presId="urn:microsoft.com/office/officeart/2005/8/layout/radial1"/>
    <dgm:cxn modelId="{B2EBE4EA-65BC-4EB0-A096-B9AFA43AC043}" srcId="{A1C056F1-E6E3-4F5D-A324-BFFFAC5AC614}" destId="{DA08E22B-44AA-4809-9351-5A199418AE73}" srcOrd="1" destOrd="0" parTransId="{95AA7167-FBF6-464F-9753-225FF54D2B0A}" sibTransId="{5EE7C5D5-C345-4FF0-BC27-46444D408999}"/>
    <dgm:cxn modelId="{B027FD3D-FC4A-4E9B-8660-463266E87A71}" type="presParOf" srcId="{2FBB8A6A-0178-4EFB-A43B-4852CF5DF886}" destId="{71A11AF2-D6C9-473B-B985-BC245EC4C450}" srcOrd="0" destOrd="0" presId="urn:microsoft.com/office/officeart/2005/8/layout/radial1"/>
    <dgm:cxn modelId="{A2A047C8-C70E-4525-9FF2-DAFCEBA309FA}" type="presParOf" srcId="{2FBB8A6A-0178-4EFB-A43B-4852CF5DF886}" destId="{DB691B42-F091-44D8-A37F-A6A3FABED93F}" srcOrd="1" destOrd="0" presId="urn:microsoft.com/office/officeart/2005/8/layout/radial1"/>
    <dgm:cxn modelId="{3746C5B8-6CDC-461C-8F2B-4CCCD520303A}" type="presParOf" srcId="{DB691B42-F091-44D8-A37F-A6A3FABED93F}" destId="{8DD21C0A-3C3B-4B71-9BCB-789C2F98C8D0}" srcOrd="0" destOrd="0" presId="urn:microsoft.com/office/officeart/2005/8/layout/radial1"/>
    <dgm:cxn modelId="{D04AA983-34FF-455E-BED0-AA4D6FEC0145}" type="presParOf" srcId="{2FBB8A6A-0178-4EFB-A43B-4852CF5DF886}" destId="{A2AEC83E-90B4-4677-ABD5-732A70E89026}" srcOrd="2" destOrd="0" presId="urn:microsoft.com/office/officeart/2005/8/layout/radial1"/>
    <dgm:cxn modelId="{3F629EEA-3867-4AD7-9A22-1E1CD276A4D6}" type="presParOf" srcId="{2FBB8A6A-0178-4EFB-A43B-4852CF5DF886}" destId="{EE51A496-83BB-4048-ABDB-50D450E7D2CC}" srcOrd="3" destOrd="0" presId="urn:microsoft.com/office/officeart/2005/8/layout/radial1"/>
    <dgm:cxn modelId="{E67228B1-F945-4DD6-9DCC-01BAC393C63E}" type="presParOf" srcId="{EE51A496-83BB-4048-ABDB-50D450E7D2CC}" destId="{D5EC31D3-275C-4396-8CA1-23D6F6A1CA1E}" srcOrd="0" destOrd="0" presId="urn:microsoft.com/office/officeart/2005/8/layout/radial1"/>
    <dgm:cxn modelId="{CA4EDAB9-FD6E-404E-890A-28EDB1CD1239}" type="presParOf" srcId="{2FBB8A6A-0178-4EFB-A43B-4852CF5DF886}" destId="{9938A558-D149-489C-8F13-6D9249F94B38}" srcOrd="4" destOrd="0" presId="urn:microsoft.com/office/officeart/2005/8/layout/radial1"/>
    <dgm:cxn modelId="{8C3BC92F-7238-40FC-AF31-14FC1A0DB569}" type="presParOf" srcId="{2FBB8A6A-0178-4EFB-A43B-4852CF5DF886}" destId="{D2409E29-32F9-4A97-AAB4-B1E8AA2F7AAF}" srcOrd="5" destOrd="0" presId="urn:microsoft.com/office/officeart/2005/8/layout/radial1"/>
    <dgm:cxn modelId="{9AE0F8E3-894B-473F-ADB1-E7FC70583B8A}" type="presParOf" srcId="{D2409E29-32F9-4A97-AAB4-B1E8AA2F7AAF}" destId="{6074D81E-A937-43B0-A2F5-C2D7507EB59E}" srcOrd="0" destOrd="0" presId="urn:microsoft.com/office/officeart/2005/8/layout/radial1"/>
    <dgm:cxn modelId="{D693566F-84CE-4FD7-8B07-28613C222619}" type="presParOf" srcId="{2FBB8A6A-0178-4EFB-A43B-4852CF5DF886}" destId="{E0BCD796-4790-4C53-90ED-A0FC49013033}" srcOrd="6" destOrd="0" presId="urn:microsoft.com/office/officeart/2005/8/layout/radial1"/>
    <dgm:cxn modelId="{976C4F6C-B138-4955-A8D4-E3D9013B3906}" type="presParOf" srcId="{2FBB8A6A-0178-4EFB-A43B-4852CF5DF886}" destId="{EF128789-BCF5-48EF-8C63-C3C9DBA2C8B8}" srcOrd="7" destOrd="0" presId="urn:microsoft.com/office/officeart/2005/8/layout/radial1"/>
    <dgm:cxn modelId="{8F5EEF63-7E55-4849-AAAB-9C3E882D7630}" type="presParOf" srcId="{EF128789-BCF5-48EF-8C63-C3C9DBA2C8B8}" destId="{AEC8A4C6-5AF6-489F-BE0E-5779F4E21949}" srcOrd="0" destOrd="0" presId="urn:microsoft.com/office/officeart/2005/8/layout/radial1"/>
    <dgm:cxn modelId="{FB58EBD1-8719-44A7-9A3F-7412FF94B5F1}" type="presParOf" srcId="{2FBB8A6A-0178-4EFB-A43B-4852CF5DF886}" destId="{807A4E0B-EB84-42C0-A17A-9A305FF9817D}" srcOrd="8" destOrd="0" presId="urn:microsoft.com/office/officeart/2005/8/layout/radia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00C86F-E1F0-4B37-89F9-903206A582C9}">
      <dsp:nvSpPr>
        <dsp:cNvPr id="0" name=""/>
        <dsp:cNvSpPr/>
      </dsp:nvSpPr>
      <dsp:spPr>
        <a:xfrm>
          <a:off x="1944218" y="504058"/>
          <a:ext cx="2124348" cy="1588570"/>
        </a:xfrm>
        <a:prstGeom prst="ellipse">
          <a:avLst/>
        </a:prstGeom>
        <a:solidFill>
          <a:srgbClr val="FF99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DEPENDENCIA</a:t>
          </a:r>
          <a:endParaRPr lang="es-ES" sz="1400" b="1" kern="1200" dirty="0"/>
        </a:p>
      </dsp:txBody>
      <dsp:txXfrm>
        <a:off x="1944218" y="504058"/>
        <a:ext cx="2124348" cy="1588570"/>
      </dsp:txXfrm>
    </dsp:sp>
    <dsp:sp modelId="{8113A1CE-771A-425C-9A17-1ABE031E5B05}">
      <dsp:nvSpPr>
        <dsp:cNvPr id="0" name=""/>
        <dsp:cNvSpPr/>
      </dsp:nvSpPr>
      <dsp:spPr>
        <a:xfrm rot="20006423">
          <a:off x="3859518" y="712416"/>
          <a:ext cx="567010" cy="35492"/>
        </a:xfrm>
        <a:custGeom>
          <a:avLst/>
          <a:gdLst/>
          <a:ahLst/>
          <a:cxnLst/>
          <a:rect l="0" t="0" r="0" b="0"/>
          <a:pathLst>
            <a:path>
              <a:moveTo>
                <a:pt x="0" y="17746"/>
              </a:moveTo>
              <a:lnTo>
                <a:pt x="567010"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0006423">
        <a:off x="4128848" y="715987"/>
        <a:ext cx="28350" cy="28350"/>
      </dsp:txXfrm>
    </dsp:sp>
    <dsp:sp modelId="{203A4C39-858F-4CA4-A4F4-DE1C44C5F839}">
      <dsp:nvSpPr>
        <dsp:cNvPr id="0" name=""/>
        <dsp:cNvSpPr/>
      </dsp:nvSpPr>
      <dsp:spPr>
        <a:xfrm>
          <a:off x="4333347" y="13278"/>
          <a:ext cx="919935" cy="783629"/>
        </a:xfrm>
        <a:prstGeom prst="ellipse">
          <a:avLst/>
        </a:prstGeom>
        <a:solidFill>
          <a:srgbClr val="8D47A3"/>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7%</a:t>
          </a:r>
        </a:p>
        <a:p>
          <a:pPr lvl="0" algn="ctr" defTabSz="844550">
            <a:lnSpc>
              <a:spcPct val="90000"/>
            </a:lnSpc>
            <a:spcBef>
              <a:spcPct val="0"/>
            </a:spcBef>
            <a:spcAft>
              <a:spcPct val="35000"/>
            </a:spcAft>
          </a:pPr>
          <a:r>
            <a:rPr lang="es-ES" sz="1000" kern="1200" dirty="0" smtClean="0"/>
            <a:t>Grado 3</a:t>
          </a:r>
          <a:endParaRPr lang="es-ES" sz="1000" kern="1200" dirty="0"/>
        </a:p>
      </dsp:txBody>
      <dsp:txXfrm>
        <a:off x="4333347" y="13278"/>
        <a:ext cx="919935" cy="783629"/>
      </dsp:txXfrm>
    </dsp:sp>
    <dsp:sp modelId="{7765551B-9910-4F6C-B736-288422E4B88A}">
      <dsp:nvSpPr>
        <dsp:cNvPr id="0" name=""/>
        <dsp:cNvSpPr/>
      </dsp:nvSpPr>
      <dsp:spPr>
        <a:xfrm rot="21532945">
          <a:off x="4068177" y="1256973"/>
          <a:ext cx="298396" cy="35492"/>
        </a:xfrm>
        <a:custGeom>
          <a:avLst/>
          <a:gdLst/>
          <a:ahLst/>
          <a:cxnLst/>
          <a:rect l="0" t="0" r="0" b="0"/>
          <a:pathLst>
            <a:path>
              <a:moveTo>
                <a:pt x="0" y="17746"/>
              </a:moveTo>
              <a:lnTo>
                <a:pt x="298396"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1532945">
        <a:off x="4209915" y="1267259"/>
        <a:ext cx="14919" cy="14919"/>
      </dsp:txXfrm>
    </dsp:sp>
    <dsp:sp modelId="{A4054CC4-FE4B-4740-969E-2F8A8134DD18}">
      <dsp:nvSpPr>
        <dsp:cNvPr id="0" name=""/>
        <dsp:cNvSpPr/>
      </dsp:nvSpPr>
      <dsp:spPr>
        <a:xfrm>
          <a:off x="4366435" y="864098"/>
          <a:ext cx="902314" cy="797825"/>
        </a:xfrm>
        <a:prstGeom prst="ellipse">
          <a:avLst/>
        </a:prstGeom>
        <a:solidFill>
          <a:srgbClr val="E2DD05"/>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39 %</a:t>
          </a:r>
        </a:p>
        <a:p>
          <a:pPr lvl="0" algn="ctr" defTabSz="800100">
            <a:lnSpc>
              <a:spcPct val="90000"/>
            </a:lnSpc>
            <a:spcBef>
              <a:spcPct val="0"/>
            </a:spcBef>
            <a:spcAft>
              <a:spcPct val="35000"/>
            </a:spcAft>
          </a:pPr>
          <a:r>
            <a:rPr lang="es-ES" sz="1000" kern="1200" dirty="0" smtClean="0"/>
            <a:t>Grado 2</a:t>
          </a:r>
          <a:endParaRPr lang="es-ES" sz="1000" kern="1200" dirty="0"/>
        </a:p>
      </dsp:txBody>
      <dsp:txXfrm>
        <a:off x="4366435" y="864098"/>
        <a:ext cx="902314" cy="797825"/>
      </dsp:txXfrm>
    </dsp:sp>
    <dsp:sp modelId="{8E5BE7F1-D450-48BA-85DC-A07F523EF781}">
      <dsp:nvSpPr>
        <dsp:cNvPr id="0" name=""/>
        <dsp:cNvSpPr/>
      </dsp:nvSpPr>
      <dsp:spPr>
        <a:xfrm rot="1463532">
          <a:off x="3886290" y="1823553"/>
          <a:ext cx="634951" cy="35492"/>
        </a:xfrm>
        <a:custGeom>
          <a:avLst/>
          <a:gdLst/>
          <a:ahLst/>
          <a:cxnLst/>
          <a:rect l="0" t="0" r="0" b="0"/>
          <a:pathLst>
            <a:path>
              <a:moveTo>
                <a:pt x="0" y="17746"/>
              </a:moveTo>
              <a:lnTo>
                <a:pt x="634951"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463532">
        <a:off x="4187892" y="1825425"/>
        <a:ext cx="31747" cy="31747"/>
      </dsp:txXfrm>
    </dsp:sp>
    <dsp:sp modelId="{222FCEA6-846D-4CB7-A6EA-4B773ECF45C7}">
      <dsp:nvSpPr>
        <dsp:cNvPr id="0" name=""/>
        <dsp:cNvSpPr/>
      </dsp:nvSpPr>
      <dsp:spPr>
        <a:xfrm>
          <a:off x="4438440" y="1728195"/>
          <a:ext cx="1002284" cy="893528"/>
        </a:xfrm>
        <a:prstGeom prst="ellipse">
          <a:avLst/>
        </a:prstGeom>
        <a:solidFill>
          <a:srgbClr val="92D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43%</a:t>
          </a:r>
        </a:p>
        <a:p>
          <a:pPr lvl="0" algn="ctr" defTabSz="844550">
            <a:lnSpc>
              <a:spcPct val="90000"/>
            </a:lnSpc>
            <a:spcBef>
              <a:spcPct val="0"/>
            </a:spcBef>
            <a:spcAft>
              <a:spcPct val="35000"/>
            </a:spcAft>
          </a:pPr>
          <a:r>
            <a:rPr lang="es-ES" sz="1000" kern="1200" dirty="0" smtClean="0"/>
            <a:t>Grado</a:t>
          </a:r>
          <a:r>
            <a:rPr lang="es-ES" sz="1900" kern="1200" dirty="0" smtClean="0"/>
            <a:t> </a:t>
          </a:r>
          <a:r>
            <a:rPr lang="es-ES" sz="1000" kern="1200" dirty="0" smtClean="0"/>
            <a:t>1</a:t>
          </a:r>
        </a:p>
      </dsp:txBody>
      <dsp:txXfrm>
        <a:off x="4438440" y="1728195"/>
        <a:ext cx="1002284" cy="893528"/>
      </dsp:txXfrm>
    </dsp:sp>
    <dsp:sp modelId="{93B24FA9-BB25-46F6-B35E-D084943D1F0D}">
      <dsp:nvSpPr>
        <dsp:cNvPr id="0" name=""/>
        <dsp:cNvSpPr/>
      </dsp:nvSpPr>
      <dsp:spPr>
        <a:xfrm rot="2599104">
          <a:off x="3481610" y="2368217"/>
          <a:ext cx="1356389" cy="35492"/>
        </a:xfrm>
        <a:custGeom>
          <a:avLst/>
          <a:gdLst/>
          <a:ahLst/>
          <a:cxnLst/>
          <a:rect l="0" t="0" r="0" b="0"/>
          <a:pathLst>
            <a:path>
              <a:moveTo>
                <a:pt x="0" y="17746"/>
              </a:moveTo>
              <a:lnTo>
                <a:pt x="1356389"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2599104">
        <a:off x="4125895" y="2352054"/>
        <a:ext cx="67819" cy="67819"/>
      </dsp:txXfrm>
    </dsp:sp>
    <dsp:sp modelId="{0093FEAE-C68B-4038-8BB2-B5551F1F252F}">
      <dsp:nvSpPr>
        <dsp:cNvPr id="0" name=""/>
        <dsp:cNvSpPr/>
      </dsp:nvSpPr>
      <dsp:spPr>
        <a:xfrm>
          <a:off x="4510447" y="2736305"/>
          <a:ext cx="922772" cy="830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4%</a:t>
          </a:r>
        </a:p>
        <a:p>
          <a:pPr lvl="0" algn="ctr" defTabSz="889000">
            <a:lnSpc>
              <a:spcPct val="90000"/>
            </a:lnSpc>
            <a:spcBef>
              <a:spcPct val="0"/>
            </a:spcBef>
            <a:spcAft>
              <a:spcPct val="35000"/>
            </a:spcAft>
          </a:pPr>
          <a:r>
            <a:rPr lang="es-ES" sz="2000" kern="1200" dirty="0" smtClean="0"/>
            <a:t> </a:t>
          </a:r>
          <a:r>
            <a:rPr lang="es-ES" sz="1000" kern="1200" dirty="0" smtClean="0"/>
            <a:t>Grado 0</a:t>
          </a:r>
          <a:endParaRPr lang="es-ES" sz="1000" kern="1200" dirty="0"/>
        </a:p>
      </dsp:txBody>
      <dsp:txXfrm>
        <a:off x="4510447" y="2736305"/>
        <a:ext cx="922772" cy="830735"/>
      </dsp:txXfrm>
    </dsp:sp>
    <dsp:sp modelId="{E94948C5-7626-4E81-A71F-2739BD9E0642}">
      <dsp:nvSpPr>
        <dsp:cNvPr id="0" name=""/>
        <dsp:cNvSpPr/>
      </dsp:nvSpPr>
      <dsp:spPr>
        <a:xfrm rot="4321458">
          <a:off x="3149094" y="2200712"/>
          <a:ext cx="311661" cy="35492"/>
        </a:xfrm>
        <a:custGeom>
          <a:avLst/>
          <a:gdLst/>
          <a:ahLst/>
          <a:cxnLst/>
          <a:rect l="0" t="0" r="0" b="0"/>
          <a:pathLst>
            <a:path>
              <a:moveTo>
                <a:pt x="0" y="17746"/>
              </a:moveTo>
              <a:lnTo>
                <a:pt x="311661" y="1774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321458">
        <a:off x="3297133" y="2210667"/>
        <a:ext cx="15583" cy="15583"/>
      </dsp:txXfrm>
    </dsp:sp>
    <dsp:sp modelId="{D176D9D4-C930-41B2-8C0C-5A3B3F47ED78}">
      <dsp:nvSpPr>
        <dsp:cNvPr id="0" name=""/>
        <dsp:cNvSpPr/>
      </dsp:nvSpPr>
      <dsp:spPr>
        <a:xfrm>
          <a:off x="2834370" y="2330899"/>
          <a:ext cx="1496052" cy="1485523"/>
        </a:xfrm>
        <a:prstGeom prst="ellipse">
          <a:avLst/>
        </a:prstGeom>
        <a:solidFill>
          <a:srgbClr val="E0281A"/>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7%</a:t>
          </a:r>
        </a:p>
        <a:p>
          <a:pPr lvl="0" algn="ctr" defTabSz="800100">
            <a:lnSpc>
              <a:spcPct val="90000"/>
            </a:lnSpc>
            <a:spcBef>
              <a:spcPct val="0"/>
            </a:spcBef>
            <a:spcAft>
              <a:spcPct val="35000"/>
            </a:spcAft>
          </a:pPr>
          <a:r>
            <a:rPr lang="es-ES" sz="1200" kern="1200" dirty="0" smtClean="0"/>
            <a:t>Sin Reconocimiento</a:t>
          </a:r>
          <a:endParaRPr lang="es-ES" sz="1200" kern="1200" dirty="0"/>
        </a:p>
      </dsp:txBody>
      <dsp:txXfrm>
        <a:off x="2834370" y="2330899"/>
        <a:ext cx="1496052" cy="14855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A11AF2-D6C9-473B-B985-BC245EC4C450}">
      <dsp:nvSpPr>
        <dsp:cNvPr id="0" name=""/>
        <dsp:cNvSpPr/>
      </dsp:nvSpPr>
      <dsp:spPr>
        <a:xfrm>
          <a:off x="2728729" y="514446"/>
          <a:ext cx="2328274" cy="1464317"/>
        </a:xfrm>
        <a:prstGeom prst="ellipse">
          <a:avLst/>
        </a:prstGeom>
        <a:solidFill>
          <a:srgbClr val="FF990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DISCAPACIDAD</a:t>
          </a:r>
          <a:endParaRPr lang="es-ES" sz="1400" b="1" kern="1200" dirty="0"/>
        </a:p>
      </dsp:txBody>
      <dsp:txXfrm>
        <a:off x="2728729" y="514446"/>
        <a:ext cx="2328274" cy="1464317"/>
      </dsp:txXfrm>
    </dsp:sp>
    <dsp:sp modelId="{DB691B42-F091-44D8-A37F-A6A3FABED93F}">
      <dsp:nvSpPr>
        <dsp:cNvPr id="0" name=""/>
        <dsp:cNvSpPr/>
      </dsp:nvSpPr>
      <dsp:spPr>
        <a:xfrm rot="12407931">
          <a:off x="2789316" y="724947"/>
          <a:ext cx="207016" cy="33050"/>
        </a:xfrm>
        <a:custGeom>
          <a:avLst/>
          <a:gdLst/>
          <a:ahLst/>
          <a:cxnLst/>
          <a:rect l="0" t="0" r="0" b="0"/>
          <a:pathLst>
            <a:path>
              <a:moveTo>
                <a:pt x="0" y="16525"/>
              </a:moveTo>
              <a:lnTo>
                <a:pt x="207016"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2407931">
        <a:off x="2887649" y="736297"/>
        <a:ext cx="10350" cy="10350"/>
      </dsp:txXfrm>
    </dsp:sp>
    <dsp:sp modelId="{A2AEC83E-90B4-4677-ABD5-732A70E89026}">
      <dsp:nvSpPr>
        <dsp:cNvPr id="0" name=""/>
        <dsp:cNvSpPr/>
      </dsp:nvSpPr>
      <dsp:spPr>
        <a:xfrm rot="21410839">
          <a:off x="1712624" y="-33093"/>
          <a:ext cx="1177272" cy="951520"/>
        </a:xfrm>
        <a:prstGeom prst="ellipse">
          <a:avLst/>
        </a:prstGeom>
        <a:solidFill>
          <a:srgbClr val="E0281A"/>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18*%</a:t>
          </a:r>
        </a:p>
        <a:p>
          <a:pPr lvl="0" algn="ctr" defTabSz="800100">
            <a:lnSpc>
              <a:spcPct val="90000"/>
            </a:lnSpc>
            <a:spcBef>
              <a:spcPct val="0"/>
            </a:spcBef>
            <a:spcAft>
              <a:spcPct val="35000"/>
            </a:spcAft>
          </a:pPr>
          <a:r>
            <a:rPr lang="es-ES" sz="1000" kern="1200" dirty="0" smtClean="0"/>
            <a:t>No Reconocida</a:t>
          </a:r>
          <a:endParaRPr lang="es-ES" sz="1000" kern="1200" dirty="0"/>
        </a:p>
      </dsp:txBody>
      <dsp:txXfrm rot="21410839">
        <a:off x="1712624" y="-33093"/>
        <a:ext cx="1177272" cy="951520"/>
      </dsp:txXfrm>
    </dsp:sp>
    <dsp:sp modelId="{EE51A496-83BB-4048-ABDB-50D450E7D2CC}">
      <dsp:nvSpPr>
        <dsp:cNvPr id="0" name=""/>
        <dsp:cNvSpPr/>
      </dsp:nvSpPr>
      <dsp:spPr>
        <a:xfrm rot="9608176">
          <a:off x="2469055" y="1667327"/>
          <a:ext cx="427071" cy="33050"/>
        </a:xfrm>
        <a:custGeom>
          <a:avLst/>
          <a:gdLst/>
          <a:ahLst/>
          <a:cxnLst/>
          <a:rect l="0" t="0" r="0" b="0"/>
          <a:pathLst>
            <a:path>
              <a:moveTo>
                <a:pt x="0" y="16525"/>
              </a:moveTo>
              <a:lnTo>
                <a:pt x="427071"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9608176">
        <a:off x="2671914" y="1673175"/>
        <a:ext cx="21353" cy="21353"/>
      </dsp:txXfrm>
    </dsp:sp>
    <dsp:sp modelId="{9938A558-D149-489C-8F13-6D9249F94B38}">
      <dsp:nvSpPr>
        <dsp:cNvPr id="0" name=""/>
        <dsp:cNvSpPr/>
      </dsp:nvSpPr>
      <dsp:spPr>
        <a:xfrm>
          <a:off x="1259631" y="1368154"/>
          <a:ext cx="1263179" cy="1203206"/>
        </a:xfrm>
        <a:prstGeom prst="ellipse">
          <a:avLst/>
        </a:prstGeom>
        <a:solidFill>
          <a:srgbClr val="AB3F8F"/>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82%</a:t>
          </a:r>
        </a:p>
        <a:p>
          <a:pPr lvl="0" algn="ctr" defTabSz="800100">
            <a:lnSpc>
              <a:spcPct val="90000"/>
            </a:lnSpc>
            <a:spcBef>
              <a:spcPct val="0"/>
            </a:spcBef>
            <a:spcAft>
              <a:spcPct val="35000"/>
            </a:spcAft>
          </a:pPr>
          <a:r>
            <a:rPr lang="es-ES" sz="1000" kern="1200" dirty="0" smtClean="0"/>
            <a:t>Reconocida</a:t>
          </a:r>
          <a:endParaRPr lang="es-ES" sz="1300" kern="1200" dirty="0"/>
        </a:p>
      </dsp:txBody>
      <dsp:txXfrm>
        <a:off x="1259631" y="1368154"/>
        <a:ext cx="1263179" cy="1203206"/>
      </dsp:txXfrm>
    </dsp:sp>
    <dsp:sp modelId="{D2409E29-32F9-4A97-AAB4-B1E8AA2F7AAF}">
      <dsp:nvSpPr>
        <dsp:cNvPr id="0" name=""/>
        <dsp:cNvSpPr/>
      </dsp:nvSpPr>
      <dsp:spPr>
        <a:xfrm rot="7571212">
          <a:off x="2664433" y="2271692"/>
          <a:ext cx="932909" cy="33050"/>
        </a:xfrm>
        <a:custGeom>
          <a:avLst/>
          <a:gdLst/>
          <a:ahLst/>
          <a:cxnLst/>
          <a:rect l="0" t="0" r="0" b="0"/>
          <a:pathLst>
            <a:path>
              <a:moveTo>
                <a:pt x="0" y="16525"/>
              </a:moveTo>
              <a:lnTo>
                <a:pt x="932909"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7571212">
        <a:off x="3107566" y="2264894"/>
        <a:ext cx="46645" cy="46645"/>
      </dsp:txXfrm>
    </dsp:sp>
    <dsp:sp modelId="{E0BCD796-4790-4C53-90ED-A0FC49013033}">
      <dsp:nvSpPr>
        <dsp:cNvPr id="0" name=""/>
        <dsp:cNvSpPr/>
      </dsp:nvSpPr>
      <dsp:spPr>
        <a:xfrm>
          <a:off x="2142781" y="2592284"/>
          <a:ext cx="913710" cy="844290"/>
        </a:xfrm>
        <a:prstGeom prst="ellipse">
          <a:avLst/>
        </a:prstGeom>
        <a:solidFill>
          <a:srgbClr val="E2DD05"/>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87 %</a:t>
          </a:r>
        </a:p>
        <a:p>
          <a:pPr lvl="0" algn="ctr" defTabSz="800100">
            <a:lnSpc>
              <a:spcPct val="90000"/>
            </a:lnSpc>
            <a:spcBef>
              <a:spcPct val="0"/>
            </a:spcBef>
            <a:spcAft>
              <a:spcPct val="35000"/>
            </a:spcAft>
          </a:pPr>
          <a:r>
            <a:rPr lang="es-ES" sz="1000" kern="1200" dirty="0" smtClean="0"/>
            <a:t>65%</a:t>
          </a:r>
          <a:endParaRPr lang="es-ES" sz="1000" kern="1200" dirty="0"/>
        </a:p>
      </dsp:txBody>
      <dsp:txXfrm>
        <a:off x="2142781" y="2592284"/>
        <a:ext cx="913710" cy="844290"/>
      </dsp:txXfrm>
    </dsp:sp>
    <dsp:sp modelId="{EF128789-BCF5-48EF-8C63-C3C9DBA2C8B8}">
      <dsp:nvSpPr>
        <dsp:cNvPr id="0" name=""/>
        <dsp:cNvSpPr/>
      </dsp:nvSpPr>
      <dsp:spPr>
        <a:xfrm rot="4616353">
          <a:off x="3841368" y="2230906"/>
          <a:ext cx="567351" cy="33050"/>
        </a:xfrm>
        <a:custGeom>
          <a:avLst/>
          <a:gdLst/>
          <a:ahLst/>
          <a:cxnLst/>
          <a:rect l="0" t="0" r="0" b="0"/>
          <a:pathLst>
            <a:path>
              <a:moveTo>
                <a:pt x="0" y="16525"/>
              </a:moveTo>
              <a:lnTo>
                <a:pt x="567351" y="1652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4616353">
        <a:off x="4110860" y="2233247"/>
        <a:ext cx="28367" cy="28367"/>
      </dsp:txXfrm>
    </dsp:sp>
    <dsp:sp modelId="{807A4E0B-EB84-42C0-A17A-9A305FF9817D}">
      <dsp:nvSpPr>
        <dsp:cNvPr id="0" name=""/>
        <dsp:cNvSpPr/>
      </dsp:nvSpPr>
      <dsp:spPr>
        <a:xfrm>
          <a:off x="3366907" y="2520281"/>
          <a:ext cx="1868017" cy="970525"/>
        </a:xfrm>
        <a:prstGeom prst="ellipse">
          <a:avLst/>
        </a:prstGeom>
        <a:solidFill>
          <a:srgbClr val="92D050"/>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13%</a:t>
          </a:r>
        </a:p>
        <a:p>
          <a:pPr lvl="0" algn="ctr" defTabSz="800100">
            <a:lnSpc>
              <a:spcPct val="90000"/>
            </a:lnSpc>
            <a:spcBef>
              <a:spcPct val="0"/>
            </a:spcBef>
            <a:spcAft>
              <a:spcPct val="35000"/>
            </a:spcAft>
          </a:pPr>
          <a:r>
            <a:rPr lang="es-ES" sz="1000" kern="1200" dirty="0" smtClean="0"/>
            <a:t>-65%</a:t>
          </a:r>
          <a:endParaRPr lang="es-ES" sz="1000" kern="1200" dirty="0"/>
        </a:p>
      </dsp:txBody>
      <dsp:txXfrm>
        <a:off x="3366907" y="2520281"/>
        <a:ext cx="1868017" cy="97052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20" name="19 Marcador de pie de página"/>
          <p:cNvSpPr>
            <a:spLocks noGrp="1"/>
          </p:cNvSpPr>
          <p:nvPr>
            <p:ph type="ftr" sz="quarter" idx="11"/>
          </p:nvPr>
        </p:nvSpPr>
        <p:spPr/>
        <p:txBody>
          <a:bodyPr/>
          <a:lstStyle>
            <a:extLst/>
          </a:lstStyle>
          <a:p>
            <a:endParaRPr lang="es-ES" dirty="0"/>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01/06/2022</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01/06/2022</a:t>
            </a:fld>
            <a:endParaRPr lang="es-ES"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package" Target="../embeddings/Diapositiva_de_Microsoft_Office_PowerPoint8.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989"/>
          <a:stretch>
            <a:fillRect/>
          </a:stretch>
        </p:blipFill>
        <p:spPr bwMode="auto">
          <a:xfrm>
            <a:off x="1" y="2680216"/>
            <a:ext cx="4929191" cy="3034680"/>
          </a:xfrm>
          <a:prstGeom prst="rect">
            <a:avLst/>
          </a:prstGeom>
          <a:noFill/>
          <a:ln w="9525">
            <a:noFill/>
            <a:miter lim="800000"/>
            <a:headEnd/>
            <a:tailEnd/>
          </a:ln>
          <a:effectLst/>
        </p:spPr>
      </p:pic>
      <p:pic>
        <p:nvPicPr>
          <p:cNvPr id="6" name="Picture 1"/>
          <p:cNvPicPr>
            <a:picLocks noChangeAspect="1" noChangeArrowheads="1"/>
          </p:cNvPicPr>
          <p:nvPr/>
        </p:nvPicPr>
        <p:blipFill>
          <a:blip r:embed="rId3" cstate="print"/>
          <a:srcRect l="4101" t="15381" r="10329" b="17372"/>
          <a:stretch>
            <a:fillRect/>
          </a:stretch>
        </p:blipFill>
        <p:spPr bwMode="auto">
          <a:xfrm>
            <a:off x="4143373" y="2680193"/>
            <a:ext cx="5000628" cy="3034800"/>
          </a:xfrm>
          <a:prstGeom prst="rect">
            <a:avLst/>
          </a:prstGeom>
          <a:noFill/>
          <a:ln w="9525">
            <a:noFill/>
            <a:miter lim="800000"/>
            <a:headEnd/>
            <a:tailEnd/>
          </a:ln>
          <a:effectLst/>
        </p:spPr>
      </p:pic>
      <p:grpSp>
        <p:nvGrpSpPr>
          <p:cNvPr id="4" name="3 Grupo"/>
          <p:cNvGrpSpPr/>
          <p:nvPr/>
        </p:nvGrpSpPr>
        <p:grpSpPr>
          <a:xfrm>
            <a:off x="2643174" y="428604"/>
            <a:ext cx="3857652" cy="1571636"/>
            <a:chOff x="2786050" y="428604"/>
            <a:chExt cx="3750893" cy="1501328"/>
          </a:xfrm>
        </p:grpSpPr>
        <p:pic>
          <p:nvPicPr>
            <p:cNvPr id="7" name="0 Imagen" descr="logo.jpg"/>
            <p:cNvPicPr/>
            <p:nvPr/>
          </p:nvPicPr>
          <p:blipFill>
            <a:blip r:embed="rId4" cstate="print">
              <a:clrChange>
                <a:clrFrom>
                  <a:srgbClr val="FFFFFF"/>
                </a:clrFrom>
                <a:clrTo>
                  <a:srgbClr val="FFFFFF">
                    <a:alpha val="0"/>
                  </a:srgbClr>
                </a:clrTo>
              </a:clrChange>
            </a:blip>
            <a:stretch>
              <a:fillRect/>
            </a:stretch>
          </p:blipFill>
          <p:spPr>
            <a:xfrm>
              <a:off x="2857488" y="428604"/>
              <a:ext cx="3679455" cy="1500198"/>
            </a:xfrm>
            <a:prstGeom prst="rect">
              <a:avLst/>
            </a:prstGeom>
          </p:spPr>
        </p:pic>
        <p:sp>
          <p:nvSpPr>
            <p:cNvPr id="8" name="7 CuadroTexto"/>
            <p:cNvSpPr txBox="1"/>
            <p:nvPr/>
          </p:nvSpPr>
          <p:spPr>
            <a:xfrm>
              <a:off x="2786050" y="1714488"/>
              <a:ext cx="3000396" cy="215444"/>
            </a:xfrm>
            <a:prstGeom prst="rect">
              <a:avLst/>
            </a:prstGeom>
            <a:solidFill>
              <a:srgbClr val="92D050"/>
            </a:solidFill>
            <a:ln>
              <a:noFill/>
            </a:ln>
          </p:spPr>
          <p:txBody>
            <a:bodyPr wrap="square" rtlCol="0">
              <a:spAutoFit/>
            </a:bodyPr>
            <a:lstStyle/>
            <a:p>
              <a:r>
                <a:rPr lang="es-ES" sz="800" b="1" dirty="0" smtClean="0">
                  <a:solidFill>
                    <a:schemeClr val="accent1">
                      <a:lumMod val="50000"/>
                    </a:schemeClr>
                  </a:solidFill>
                  <a:latin typeface="Arial" pitchFamily="34" charset="0"/>
                  <a:cs typeface="Arial" pitchFamily="34" charset="0"/>
                </a:rPr>
                <a:t>FUNDACIÓN TUTELAR/ BABES FUNDAZIOA</a:t>
              </a:r>
              <a:endParaRPr lang="es-ES" sz="800" b="1" dirty="0">
                <a:solidFill>
                  <a:schemeClr val="accent1">
                    <a:lumMod val="50000"/>
                  </a:schemeClr>
                </a:solidFill>
                <a:latin typeface="Arial" pitchFamily="34" charset="0"/>
                <a:cs typeface="Arial" pitchFamily="34" charset="0"/>
              </a:endParaRPr>
            </a:p>
          </p:txBody>
        </p:sp>
      </p:grpSp>
      <p:sp>
        <p:nvSpPr>
          <p:cNvPr id="9" name="8 CuadroTexto"/>
          <p:cNvSpPr txBox="1"/>
          <p:nvPr/>
        </p:nvSpPr>
        <p:spPr>
          <a:xfrm>
            <a:off x="5715009" y="5699463"/>
            <a:ext cx="3571900" cy="1015663"/>
          </a:xfrm>
          <a:prstGeom prst="rect">
            <a:avLst/>
          </a:prstGeom>
          <a:noFill/>
        </p:spPr>
        <p:txBody>
          <a:bodyPr wrap="square" rtlCol="0">
            <a:spAutoFit/>
          </a:bodyPr>
          <a:lstStyle/>
          <a:p>
            <a:endParaRPr lang="es-ES" sz="2000" b="1" dirty="0" smtClean="0">
              <a:latin typeface="Bradley Hand ITC" pitchFamily="66" charset="0"/>
            </a:endParaRPr>
          </a:p>
          <a:p>
            <a:r>
              <a:rPr lang="es-ES" sz="2000" b="1" dirty="0" smtClean="0">
                <a:latin typeface="Bradley Hand ITC" pitchFamily="66" charset="0"/>
              </a:rPr>
              <a:t>MEMORIA DE ACTIVIDADES</a:t>
            </a:r>
          </a:p>
          <a:p>
            <a:r>
              <a:rPr lang="es-ES" sz="2000" b="1" dirty="0" smtClean="0">
                <a:latin typeface="Bradley Hand ITC" pitchFamily="66" charset="0"/>
              </a:rPr>
              <a:t>JARDUERA TXOSTENA</a:t>
            </a:r>
            <a:endParaRPr lang="es-ES" sz="2000" b="1" dirty="0">
              <a:latin typeface="Bradley Hand ITC" pitchFamily="66" charset="0"/>
            </a:endParaRPr>
          </a:p>
        </p:txBody>
      </p:sp>
      <p:sp>
        <p:nvSpPr>
          <p:cNvPr id="10" name="9 CuadroTexto"/>
          <p:cNvSpPr txBox="1"/>
          <p:nvPr/>
        </p:nvSpPr>
        <p:spPr>
          <a:xfrm>
            <a:off x="4357685" y="6000769"/>
            <a:ext cx="1357323" cy="1323439"/>
          </a:xfrm>
          <a:prstGeom prst="rect">
            <a:avLst/>
          </a:prstGeom>
          <a:noFill/>
        </p:spPr>
        <p:txBody>
          <a:bodyPr wrap="square" rtlCol="0">
            <a:spAutoFit/>
          </a:bodyPr>
          <a:lstStyle/>
          <a:p>
            <a:r>
              <a:rPr lang="es-ES" sz="4000" b="1" dirty="0" smtClean="0">
                <a:latin typeface="Bradley Hand ITC" pitchFamily="66" charset="0"/>
              </a:rPr>
              <a:t>2021</a:t>
            </a:r>
          </a:p>
          <a:p>
            <a:endParaRPr lang="es-ES" sz="4000" b="1" dirty="0">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1800" b="1" dirty="0" smtClean="0">
                <a:solidFill>
                  <a:schemeClr val="tx1"/>
                </a:solidFill>
                <a:latin typeface="+mn-lt"/>
                <a:ea typeface="+mn-ea"/>
                <a:cs typeface="+mn-cs"/>
              </a:rPr>
              <a:t>Casos desempeñados en cada año</a:t>
            </a:r>
            <a:endParaRPr lang="es-ES" sz="1800" b="1" dirty="0">
              <a:solidFill>
                <a:schemeClr val="tx1"/>
              </a:solidFill>
              <a:latin typeface="+mn-lt"/>
              <a:ea typeface="+mn-ea"/>
              <a:cs typeface="+mn-cs"/>
            </a:endParaRPr>
          </a:p>
        </p:txBody>
      </p:sp>
      <p:pic>
        <p:nvPicPr>
          <p:cNvPr id="4" name="3 Imagen" descr="BEROA.jpg"/>
          <p:cNvPicPr>
            <a:picLocks noChangeAspect="1"/>
          </p:cNvPicPr>
          <p:nvPr/>
        </p:nvPicPr>
        <p:blipFill>
          <a:blip r:embed="rId2" cstate="print"/>
          <a:stretch>
            <a:fillRect/>
          </a:stretch>
        </p:blipFill>
        <p:spPr>
          <a:xfrm>
            <a:off x="1015144" y="4725144"/>
            <a:ext cx="8128856" cy="2132856"/>
          </a:xfrm>
          <a:prstGeom prst="rect">
            <a:avLst/>
          </a:prstGeom>
          <a:ln>
            <a:noFill/>
          </a:ln>
          <a:effectLst>
            <a:outerShdw blurRad="292100" dist="139700" dir="2700000" algn="tl" rotWithShape="0">
              <a:srgbClr val="333333">
                <a:alpha val="65000"/>
              </a:srgbClr>
            </a:outerShdw>
          </a:effectLst>
        </p:spPr>
      </p:pic>
      <p:graphicFrame>
        <p:nvGraphicFramePr>
          <p:cNvPr id="6" name="5 Gráfico"/>
          <p:cNvGraphicFramePr/>
          <p:nvPr/>
        </p:nvGraphicFramePr>
        <p:xfrm>
          <a:off x="928662" y="785794"/>
          <a:ext cx="8215338"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 PERTSONA PERFILA</a:t>
            </a:r>
            <a:endParaRPr lang="es-ES" sz="2800" dirty="0">
              <a:solidFill>
                <a:schemeClr val="accent2"/>
              </a:solidFill>
              <a:latin typeface="Century" pitchFamily="18" charset="0"/>
            </a:endParaRPr>
          </a:p>
        </p:txBody>
      </p:sp>
      <p:graphicFrame>
        <p:nvGraphicFramePr>
          <p:cNvPr id="4" name="3 Marcador de contenido"/>
          <p:cNvGraphicFramePr>
            <a:graphicFrameLocks noGrp="1"/>
          </p:cNvGraphicFramePr>
          <p:nvPr>
            <p:ph idx="1"/>
          </p:nvPr>
        </p:nvGraphicFramePr>
        <p:xfrm>
          <a:off x="1285852" y="1357298"/>
          <a:ext cx="3351214" cy="2195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2 Gráfico"/>
          <p:cNvGraphicFramePr/>
          <p:nvPr/>
        </p:nvGraphicFramePr>
        <p:xfrm>
          <a:off x="2555776" y="3933056"/>
          <a:ext cx="468052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285852" y="4857760"/>
            <a:ext cx="1584176" cy="369332"/>
          </a:xfrm>
          <a:prstGeom prst="rect">
            <a:avLst/>
          </a:prstGeom>
          <a:noFill/>
        </p:spPr>
        <p:txBody>
          <a:bodyPr wrap="square" rtlCol="0">
            <a:spAutoFit/>
          </a:bodyPr>
          <a:lstStyle/>
          <a:p>
            <a:r>
              <a:rPr lang="es-ES" b="1" dirty="0" smtClean="0"/>
              <a:t>Estado civil</a:t>
            </a:r>
            <a:endParaRPr lang="es-ES" b="1" dirty="0"/>
          </a:p>
        </p:txBody>
      </p:sp>
      <p:graphicFrame>
        <p:nvGraphicFramePr>
          <p:cNvPr id="13" name="12 Gráfico"/>
          <p:cNvGraphicFramePr/>
          <p:nvPr/>
        </p:nvGraphicFramePr>
        <p:xfrm>
          <a:off x="2643174" y="3611554"/>
          <a:ext cx="5548330" cy="3246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14 Gráfico"/>
          <p:cNvGraphicFramePr/>
          <p:nvPr/>
        </p:nvGraphicFramePr>
        <p:xfrm>
          <a:off x="4857752" y="1285860"/>
          <a:ext cx="4071966" cy="2317752"/>
        </p:xfrm>
        <a:graphic>
          <a:graphicData uri="http://schemas.openxmlformats.org/drawingml/2006/chart">
            <c:chart xmlns:c="http://schemas.openxmlformats.org/drawingml/2006/chart" xmlns:r="http://schemas.openxmlformats.org/officeDocument/2006/relationships" r:id="rId5"/>
          </a:graphicData>
        </a:graphic>
      </p:graphicFrame>
      <p:sp>
        <p:nvSpPr>
          <p:cNvPr id="16" name="15 CuadroTexto"/>
          <p:cNvSpPr txBox="1"/>
          <p:nvPr/>
        </p:nvSpPr>
        <p:spPr>
          <a:xfrm>
            <a:off x="7643834" y="1142984"/>
            <a:ext cx="928694" cy="369332"/>
          </a:xfrm>
          <a:prstGeom prst="rect">
            <a:avLst/>
          </a:prstGeom>
          <a:solidFill>
            <a:schemeClr val="bg1"/>
          </a:solidFill>
          <a:ln>
            <a:solidFill>
              <a:schemeClr val="bg1"/>
            </a:solidFill>
          </a:ln>
        </p:spPr>
        <p:txBody>
          <a:bodyPr wrap="square" rtlCol="0">
            <a:spAutoFit/>
          </a:bodyPr>
          <a:lstStyle/>
          <a:p>
            <a:r>
              <a:rPr lang="es-ES" b="1" dirty="0" smtClean="0"/>
              <a:t>Edad</a:t>
            </a:r>
            <a:endParaRPr lang="es-ES" b="1" dirty="0"/>
          </a:p>
        </p:txBody>
      </p:sp>
      <p:graphicFrame>
        <p:nvGraphicFramePr>
          <p:cNvPr id="17" name="16 Gráfico"/>
          <p:cNvGraphicFramePr/>
          <p:nvPr/>
        </p:nvGraphicFramePr>
        <p:xfrm>
          <a:off x="857224" y="1428736"/>
          <a:ext cx="4286280" cy="250033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715304" cy="928670"/>
          </a:xfrm>
        </p:spPr>
        <p:txBody>
          <a:bodyPr>
            <a:noAutofit/>
          </a:bodyPr>
          <a:lstStyle/>
          <a:p>
            <a:pPr algn="ctr"/>
            <a:r>
              <a:rPr lang="es-ES" sz="2800" dirty="0" smtClean="0">
                <a:solidFill>
                  <a:schemeClr val="accent2"/>
                </a:solidFill>
                <a:latin typeface="Century" pitchFamily="18" charset="0"/>
              </a:rPr>
              <a:t>PERFIL DE LAS PERSONAS / PERTSONA PERFILA</a:t>
            </a:r>
            <a:endParaRPr lang="es-ES" sz="2800" dirty="0">
              <a:solidFill>
                <a:schemeClr val="accent2"/>
              </a:solidFill>
              <a:latin typeface="Century" pitchFamily="18" charset="0"/>
            </a:endParaRPr>
          </a:p>
        </p:txBody>
      </p:sp>
      <p:graphicFrame>
        <p:nvGraphicFramePr>
          <p:cNvPr id="5" name="4 Gráfico"/>
          <p:cNvGraphicFramePr/>
          <p:nvPr/>
        </p:nvGraphicFramePr>
        <p:xfrm>
          <a:off x="1475656" y="1268760"/>
          <a:ext cx="7668344"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715304" cy="928670"/>
          </a:xfrm>
        </p:spPr>
        <p:txBody>
          <a:bodyPr>
            <a:noAutofit/>
          </a:bodyPr>
          <a:lstStyle/>
          <a:p>
            <a:r>
              <a:rPr lang="es-ES" sz="2800" dirty="0" smtClean="0">
                <a:solidFill>
                  <a:schemeClr val="accent2"/>
                </a:solidFill>
                <a:latin typeface="Century" pitchFamily="18" charset="0"/>
              </a:rPr>
              <a:t>PERFIL DE LAS PERSONAS / PERTSONA PERFILA</a:t>
            </a:r>
            <a:endParaRPr lang="es-ES" sz="2800" dirty="0">
              <a:solidFill>
                <a:schemeClr val="accent2"/>
              </a:solidFill>
              <a:latin typeface="Century" pitchFamily="18" charset="0"/>
            </a:endParaRPr>
          </a:p>
        </p:txBody>
      </p:sp>
      <p:graphicFrame>
        <p:nvGraphicFramePr>
          <p:cNvPr id="9" name="2 Gráfico"/>
          <p:cNvGraphicFramePr/>
          <p:nvPr/>
        </p:nvGraphicFramePr>
        <p:xfrm>
          <a:off x="1403648" y="1052736"/>
          <a:ext cx="7200800"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3 Gráfico"/>
          <p:cNvGraphicFramePr/>
          <p:nvPr/>
        </p:nvGraphicFramePr>
        <p:xfrm>
          <a:off x="1187624" y="112474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nvGraphicFramePr>
        <p:xfrm>
          <a:off x="1214414" y="857232"/>
          <a:ext cx="7929586" cy="57864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000100" y="0"/>
            <a:ext cx="8143900" cy="785794"/>
          </a:xfrm>
        </p:spPr>
        <p:txBody>
          <a:bodyPr>
            <a:noAutofit/>
          </a:bodyPr>
          <a:lstStyle/>
          <a:p>
            <a:r>
              <a:rPr lang="es-ES" sz="2700" dirty="0" smtClean="0">
                <a:solidFill>
                  <a:schemeClr val="accent2"/>
                </a:solidFill>
                <a:latin typeface="Century" pitchFamily="18" charset="0"/>
              </a:rPr>
              <a:t>UBICACIÓN DE LAS PERSONAS TUTELADAS / PERTSONA BABESTUEN KOKALEKUA</a:t>
            </a:r>
            <a:endParaRPr lang="es-ES" sz="2700" dirty="0">
              <a:solidFill>
                <a:schemeClr val="accent2"/>
              </a:solidFill>
              <a:latin typeface="Century" pitchFamily="18" charset="0"/>
            </a:endParaRPr>
          </a:p>
        </p:txBody>
      </p:sp>
      <p:grpSp>
        <p:nvGrpSpPr>
          <p:cNvPr id="57" name="56 Grupo"/>
          <p:cNvGrpSpPr/>
          <p:nvPr/>
        </p:nvGrpSpPr>
        <p:grpSpPr>
          <a:xfrm>
            <a:off x="539552" y="836712"/>
            <a:ext cx="8215306" cy="5786478"/>
            <a:chOff x="785786" y="857232"/>
            <a:chExt cx="8215306" cy="5786478"/>
          </a:xfrm>
        </p:grpSpPr>
        <p:pic>
          <p:nvPicPr>
            <p:cNvPr id="5" name="4 Imagen" descr="1200px-Arabako_eskualdeak.svg.png"/>
            <p:cNvPicPr>
              <a:picLocks noChangeAspect="1"/>
            </p:cNvPicPr>
            <p:nvPr/>
          </p:nvPicPr>
          <p:blipFill>
            <a:blip r:embed="rId2" cstate="print"/>
            <a:stretch>
              <a:fillRect/>
            </a:stretch>
          </p:blipFill>
          <p:spPr>
            <a:xfrm>
              <a:off x="785786" y="1285860"/>
              <a:ext cx="8215306" cy="5198785"/>
            </a:xfrm>
            <a:prstGeom prst="rect">
              <a:avLst/>
            </a:prstGeom>
          </p:spPr>
        </p:pic>
        <p:cxnSp>
          <p:nvCxnSpPr>
            <p:cNvPr id="10" name="9 Conector recto"/>
            <p:cNvCxnSpPr/>
            <p:nvPr/>
          </p:nvCxnSpPr>
          <p:spPr>
            <a:xfrm rot="5400000" flipH="1" flipV="1">
              <a:off x="2607455" y="1678769"/>
              <a:ext cx="785818" cy="158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10800000">
              <a:off x="2285984" y="1285860"/>
              <a:ext cx="712792" cy="1588"/>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2928926" y="2000240"/>
              <a:ext cx="142876" cy="1428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1332748" y="857232"/>
              <a:ext cx="1224136" cy="1133342"/>
            </a:xfrm>
            <a:prstGeom prst="ellipse">
              <a:avLst/>
            </a:prstGeom>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6,5 %</a:t>
              </a:r>
              <a:endParaRPr lang="es-ES" dirty="0"/>
            </a:p>
          </p:txBody>
        </p:sp>
        <p:sp>
          <p:nvSpPr>
            <p:cNvPr id="17" name="16 Elipse"/>
            <p:cNvSpPr/>
            <p:nvPr/>
          </p:nvSpPr>
          <p:spPr>
            <a:xfrm>
              <a:off x="4572000" y="2857496"/>
              <a:ext cx="142876" cy="1428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Elipse"/>
            <p:cNvSpPr/>
            <p:nvPr/>
          </p:nvSpPr>
          <p:spPr>
            <a:xfrm>
              <a:off x="6858016" y="3357562"/>
              <a:ext cx="142876" cy="14287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Elipse"/>
            <p:cNvSpPr/>
            <p:nvPr/>
          </p:nvSpPr>
          <p:spPr>
            <a:xfrm>
              <a:off x="7000892" y="4500570"/>
              <a:ext cx="142876" cy="142876"/>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Elipse"/>
            <p:cNvSpPr/>
            <p:nvPr/>
          </p:nvSpPr>
          <p:spPr>
            <a:xfrm>
              <a:off x="5500694" y="5786454"/>
              <a:ext cx="142876" cy="1428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Elipse"/>
            <p:cNvSpPr/>
            <p:nvPr/>
          </p:nvSpPr>
          <p:spPr>
            <a:xfrm>
              <a:off x="5286380" y="3643314"/>
              <a:ext cx="142876" cy="142876"/>
            </a:xfrm>
            <a:prstGeom prst="ellipse">
              <a:avLst/>
            </a:prstGeom>
            <a:solidFill>
              <a:srgbClr val="F0EA00"/>
            </a:solidFill>
            <a:ln>
              <a:solidFill>
                <a:srgbClr val="F0E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p:nvPr/>
          </p:nvCxnSpPr>
          <p:spPr>
            <a:xfrm rot="5400000" flipH="1" flipV="1">
              <a:off x="4251323" y="2463793"/>
              <a:ext cx="785818" cy="15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4286248" y="1285860"/>
              <a:ext cx="1294972" cy="920738"/>
            </a:xfrm>
            <a:prstGeom prst="ellipse">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2,34 %</a:t>
              </a:r>
              <a:endParaRPr lang="es-ES" dirty="0"/>
            </a:p>
          </p:txBody>
        </p:sp>
        <p:cxnSp>
          <p:nvCxnSpPr>
            <p:cNvPr id="26" name="25 Conector recto"/>
            <p:cNvCxnSpPr/>
            <p:nvPr/>
          </p:nvCxnSpPr>
          <p:spPr>
            <a:xfrm rot="5400000" flipH="1" flipV="1">
              <a:off x="4929190" y="2571744"/>
              <a:ext cx="1571636" cy="71438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5786446" y="1357298"/>
              <a:ext cx="1450958" cy="724070"/>
            </a:xfrm>
            <a:prstGeom prst="ellipse">
              <a:avLst/>
            </a:prstGeom>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84,62 %</a:t>
              </a:r>
              <a:endParaRPr lang="es-ES" dirty="0"/>
            </a:p>
          </p:txBody>
        </p:sp>
        <p:cxnSp>
          <p:nvCxnSpPr>
            <p:cNvPr id="32" name="31 Conector recto"/>
            <p:cNvCxnSpPr/>
            <p:nvPr/>
          </p:nvCxnSpPr>
          <p:spPr>
            <a:xfrm rot="5400000" flipH="1" flipV="1">
              <a:off x="6537339" y="2963859"/>
              <a:ext cx="785818" cy="158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10800000">
              <a:off x="6929454" y="2571744"/>
              <a:ext cx="712792" cy="1588"/>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33 Elipse"/>
            <p:cNvSpPr/>
            <p:nvPr/>
          </p:nvSpPr>
          <p:spPr>
            <a:xfrm>
              <a:off x="7453428" y="2143116"/>
              <a:ext cx="976224" cy="999586"/>
            </a:xfrm>
            <a:prstGeom prst="ellipse">
              <a:avLst/>
            </a:prstGeom>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1,4 %</a:t>
              </a:r>
              <a:endParaRPr lang="es-ES" dirty="0"/>
            </a:p>
          </p:txBody>
        </p:sp>
        <p:cxnSp>
          <p:nvCxnSpPr>
            <p:cNvPr id="35" name="34 Conector recto"/>
            <p:cNvCxnSpPr/>
            <p:nvPr/>
          </p:nvCxnSpPr>
          <p:spPr>
            <a:xfrm rot="10800000">
              <a:off x="7143768" y="4572008"/>
              <a:ext cx="927106" cy="1588"/>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7750991" y="4893479"/>
              <a:ext cx="642942" cy="1588"/>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36 Elipse"/>
            <p:cNvSpPr/>
            <p:nvPr/>
          </p:nvSpPr>
          <p:spPr>
            <a:xfrm>
              <a:off x="7525436" y="5086918"/>
              <a:ext cx="1224136" cy="792088"/>
            </a:xfrm>
            <a:prstGeom prst="ellipse">
              <a:avLst/>
            </a:prstGeom>
            <a:ln>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0,46 %</a:t>
              </a:r>
              <a:endParaRPr lang="es-ES" dirty="0"/>
            </a:p>
          </p:txBody>
        </p:sp>
        <p:cxnSp>
          <p:nvCxnSpPr>
            <p:cNvPr id="41" name="40 Conector recto"/>
            <p:cNvCxnSpPr/>
            <p:nvPr/>
          </p:nvCxnSpPr>
          <p:spPr>
            <a:xfrm rot="5400000">
              <a:off x="5359406" y="6144438"/>
              <a:ext cx="426246" cy="794"/>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10800000">
              <a:off x="4887135" y="6357958"/>
              <a:ext cx="684997" cy="1588"/>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42 Elipse"/>
            <p:cNvSpPr/>
            <p:nvPr/>
          </p:nvSpPr>
          <p:spPr>
            <a:xfrm>
              <a:off x="3810122" y="5857892"/>
              <a:ext cx="1119068" cy="785818"/>
            </a:xfrm>
            <a:prstGeom prst="ellipse">
              <a:avLst/>
            </a:prstGeom>
            <a:ln>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3,28 %</a:t>
              </a:r>
              <a:endParaRPr lang="es-ES" dirty="0"/>
            </a:p>
          </p:txBody>
        </p:sp>
      </p:grpSp>
      <p:sp>
        <p:nvSpPr>
          <p:cNvPr id="29" name="28 Elipse"/>
          <p:cNvSpPr/>
          <p:nvPr/>
        </p:nvSpPr>
        <p:spPr>
          <a:xfrm>
            <a:off x="1835696" y="4725144"/>
            <a:ext cx="1080120" cy="1008112"/>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1,4 %</a:t>
            </a:r>
            <a:endParaRPr lang="es-ES" dirty="0"/>
          </a:p>
        </p:txBody>
      </p:sp>
      <p:cxnSp>
        <p:nvCxnSpPr>
          <p:cNvPr id="45" name="44 Conector recto"/>
          <p:cNvCxnSpPr/>
          <p:nvPr/>
        </p:nvCxnSpPr>
        <p:spPr>
          <a:xfrm flipV="1">
            <a:off x="3707904" y="4653136"/>
            <a:ext cx="0" cy="1008112"/>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2627784" y="5661248"/>
            <a:ext cx="108012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00100" y="0"/>
            <a:ext cx="8143900" cy="857232"/>
          </a:xfrm>
        </p:spPr>
        <p:txBody>
          <a:bodyPr>
            <a:noAutofit/>
          </a:bodyPr>
          <a:lstStyle/>
          <a:p>
            <a:r>
              <a:rPr lang="es-ES" sz="2800" dirty="0" smtClean="0">
                <a:solidFill>
                  <a:schemeClr val="accent2"/>
                </a:solidFill>
                <a:latin typeface="Century" pitchFamily="18" charset="0"/>
              </a:rPr>
              <a:t>DISCAPACIDAD Y DEPENDENCIA / EZINTASUNA ETA MENPEKOTASUNA</a:t>
            </a:r>
            <a:endParaRPr lang="es-ES" sz="2800" dirty="0">
              <a:solidFill>
                <a:schemeClr val="accent2"/>
              </a:solidFill>
              <a:latin typeface="Century" pitchFamily="18" charset="0"/>
            </a:endParaRPr>
          </a:p>
        </p:txBody>
      </p:sp>
      <p:sp>
        <p:nvSpPr>
          <p:cNvPr id="4" name="3 CuadroTexto"/>
          <p:cNvSpPr txBox="1"/>
          <p:nvPr/>
        </p:nvSpPr>
        <p:spPr>
          <a:xfrm>
            <a:off x="971600" y="4725144"/>
            <a:ext cx="8172400" cy="2123658"/>
          </a:xfrm>
          <a:prstGeom prst="rect">
            <a:avLst/>
          </a:prstGeom>
          <a:solidFill>
            <a:schemeClr val="bg1">
              <a:lumMod val="50000"/>
            </a:schemeClr>
          </a:solidFill>
        </p:spPr>
        <p:txBody>
          <a:bodyPr wrap="square" rtlCol="0">
            <a:spAutoFit/>
          </a:bodyPr>
          <a:lstStyle/>
          <a:p>
            <a:r>
              <a:rPr lang="es-ES" dirty="0" smtClean="0">
                <a:solidFill>
                  <a:schemeClr val="accent5">
                    <a:lumMod val="60000"/>
                    <a:lumOff val="40000"/>
                  </a:schemeClr>
                </a:solidFill>
                <a:latin typeface="Calibri" pitchFamily="34" charset="0"/>
              </a:rPr>
              <a:t>Discapacidad</a:t>
            </a:r>
          </a:p>
          <a:p>
            <a:r>
              <a:rPr lang="es-ES" sz="1600" dirty="0" smtClean="0">
                <a:solidFill>
                  <a:schemeClr val="bg1"/>
                </a:solidFill>
                <a:latin typeface="Calibri" pitchFamily="34" charset="0"/>
              </a:rPr>
              <a:t>La gran mayoría de las personas a las que apoyamos tienen reconocida una discapacidad y de ellos la mayor parte  tienen un grado superior al 65 %.</a:t>
            </a:r>
          </a:p>
          <a:p>
            <a:endParaRPr lang="es-ES" sz="1600" dirty="0" smtClean="0">
              <a:solidFill>
                <a:schemeClr val="accent5">
                  <a:lumMod val="60000"/>
                  <a:lumOff val="40000"/>
                </a:schemeClr>
              </a:solidFill>
              <a:latin typeface="Calibri" pitchFamily="34" charset="0"/>
            </a:endParaRPr>
          </a:p>
          <a:p>
            <a:r>
              <a:rPr lang="es-ES" dirty="0" smtClean="0">
                <a:solidFill>
                  <a:schemeClr val="accent5">
                    <a:lumMod val="60000"/>
                    <a:lumOff val="40000"/>
                  </a:schemeClr>
                </a:solidFill>
                <a:latin typeface="Calibri" pitchFamily="34" charset="0"/>
              </a:rPr>
              <a:t>Dependencia</a:t>
            </a:r>
          </a:p>
          <a:p>
            <a:r>
              <a:rPr lang="es-ES" sz="1600" dirty="0" smtClean="0">
                <a:solidFill>
                  <a:schemeClr val="bg1"/>
                </a:solidFill>
                <a:latin typeface="Calibri" pitchFamily="34" charset="0"/>
              </a:rPr>
              <a:t>El 89 % de las personas tienen reconocido grado de dependencia, de ellas la mayor parte tienen reconocido el grado II. Sólo un 4 % de personas tienen un grado 0 y un 7 % no lo tienen tramitado o no ha sido posible su tramitación.</a:t>
            </a:r>
          </a:p>
        </p:txBody>
      </p:sp>
      <p:graphicFrame>
        <p:nvGraphicFramePr>
          <p:cNvPr id="8" name="7 Diagrama"/>
          <p:cNvGraphicFramePr/>
          <p:nvPr/>
        </p:nvGraphicFramePr>
        <p:xfrm>
          <a:off x="3275856" y="8367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0" y="90872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642918"/>
          </a:xfrm>
        </p:spPr>
        <p:txBody>
          <a:bodyPr>
            <a:normAutofit/>
          </a:bodyPr>
          <a:lstStyle/>
          <a:p>
            <a:r>
              <a:rPr lang="es-ES" sz="2800" dirty="0" smtClean="0">
                <a:solidFill>
                  <a:schemeClr val="accent2"/>
                </a:solidFill>
                <a:latin typeface="Century" pitchFamily="18" charset="0"/>
              </a:rPr>
              <a:t>LA CALIDAD / KALITATEA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43608" y="1052736"/>
            <a:ext cx="8100392" cy="2376264"/>
          </a:xfrm>
          <a:solidFill>
            <a:schemeClr val="bg1">
              <a:lumMod val="50000"/>
            </a:schemeClr>
          </a:solidFill>
        </p:spPr>
        <p:txBody>
          <a:bodyPr>
            <a:noAutofit/>
          </a:bodyPr>
          <a:lstStyle/>
          <a:p>
            <a:pPr>
              <a:buNone/>
            </a:pPr>
            <a:r>
              <a:rPr lang="es-ES" sz="1200" dirty="0" smtClean="0">
                <a:latin typeface="Calibri" pitchFamily="34" charset="0"/>
              </a:rPr>
              <a:t>	</a:t>
            </a:r>
            <a:r>
              <a:rPr lang="es-ES" sz="1200" dirty="0" smtClean="0">
                <a:solidFill>
                  <a:schemeClr val="bg1"/>
                </a:solidFill>
                <a:latin typeface="Calibri" pitchFamily="34" charset="0"/>
              </a:rPr>
              <a:t>Nos regimos por una Política de Calidad certificada desde 2011 con el sello de la norma ISO 9001  por AENOR. Y renovado en  2019.</a:t>
            </a:r>
          </a:p>
          <a:p>
            <a:pPr algn="just">
              <a:buNone/>
            </a:pPr>
            <a:r>
              <a:rPr lang="es-ES" sz="1200" dirty="0" smtClean="0">
                <a:solidFill>
                  <a:schemeClr val="bg1"/>
                </a:solidFill>
                <a:latin typeface="Calibri" pitchFamily="34" charset="0"/>
              </a:rPr>
              <a:t>	Hemos conseguido el reconocimiento a un sistema de trabajo basado en la calidad. Este reconocimiento avala la trayectoria de la Fundación que, desde 2006  desarrolla un proceso de mejora continua basado en una metodología oficial </a:t>
            </a:r>
          </a:p>
          <a:p>
            <a:pPr algn="just">
              <a:buNone/>
            </a:pPr>
            <a:r>
              <a:rPr lang="es-ES" sz="1200" dirty="0" smtClean="0">
                <a:solidFill>
                  <a:schemeClr val="bg1"/>
                </a:solidFill>
                <a:latin typeface="Calibri" pitchFamily="34" charset="0"/>
              </a:rPr>
              <a:t>	Somos conscientes de que el resultado del buen hacer en Beroa depende de su organización interna y que en todo momento el fin es siempre el mismo: una mejor atención a las personas que tutelamos.</a:t>
            </a:r>
          </a:p>
          <a:p>
            <a:pPr algn="just">
              <a:buNone/>
            </a:pPr>
            <a:r>
              <a:rPr lang="es-ES" sz="1200" dirty="0" smtClean="0">
                <a:solidFill>
                  <a:schemeClr val="bg1"/>
                </a:solidFill>
                <a:latin typeface="Calibri" pitchFamily="34" charset="0"/>
              </a:rPr>
              <a:t>	Desde la certificación en calidad por AENOR en la norma ISO 9001 en el año 2011, todos los años revisamos y actualizamos nuestro mapa de  procesos y estructura organizativa.</a:t>
            </a:r>
          </a:p>
          <a:p>
            <a:pPr algn="just">
              <a:buNone/>
            </a:pPr>
            <a:r>
              <a:rPr lang="es-ES" sz="1200" dirty="0" smtClean="0">
                <a:solidFill>
                  <a:schemeClr val="bg1"/>
                </a:solidFill>
                <a:latin typeface="Calibri" pitchFamily="34" charset="0"/>
              </a:rPr>
              <a:t>	Es de destacar que, desde un principio en esta labor, colaboran todos los técnicos de Beroa asegurándose así, un buen trabajo en equipo. Todos son conocedores de los procesos y todos aportan nuevas ideas para la optimización de recursos.</a:t>
            </a:r>
            <a:endParaRPr lang="es-ES" sz="1200" dirty="0">
              <a:solidFill>
                <a:schemeClr val="bg1"/>
              </a:solidFill>
              <a:latin typeface="Calibri" pitchFamily="34" charset="0"/>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9457" name="Object 1"/>
          <p:cNvGraphicFramePr>
            <a:graphicFrameLocks noChangeAspect="1"/>
          </p:cNvGraphicFramePr>
          <p:nvPr/>
        </p:nvGraphicFramePr>
        <p:xfrm>
          <a:off x="1857356" y="3571876"/>
          <a:ext cx="6715172" cy="3286124"/>
        </p:xfrm>
        <a:graphic>
          <a:graphicData uri="http://schemas.openxmlformats.org/presentationml/2006/ole">
            <p:oleObj spid="_x0000_s19457" name="Diapositiva" r:id="rId3" imgW="4631326" imgH="3473050" progId="PowerPoint.Slide.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1043608" y="2204864"/>
            <a:ext cx="2146560" cy="194250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4400" dirty="0" smtClean="0">
                <a:latin typeface="Calibri" pitchFamily="34" charset="0"/>
              </a:rPr>
              <a:t>77%</a:t>
            </a:r>
            <a:endParaRPr lang="es-ES" sz="4400" dirty="0">
              <a:latin typeface="Calibri" pitchFamily="34" charset="0"/>
            </a:endParaRPr>
          </a:p>
        </p:txBody>
      </p:sp>
      <p:sp>
        <p:nvSpPr>
          <p:cNvPr id="2" name="1 Título"/>
          <p:cNvSpPr>
            <a:spLocks noGrp="1"/>
          </p:cNvSpPr>
          <p:nvPr>
            <p:ph type="title"/>
          </p:nvPr>
        </p:nvSpPr>
        <p:spPr>
          <a:xfrm>
            <a:off x="1000100" y="0"/>
            <a:ext cx="8143900" cy="928670"/>
          </a:xfrm>
        </p:spPr>
        <p:txBody>
          <a:bodyPr>
            <a:noAutofit/>
          </a:bodyPr>
          <a:lstStyle/>
          <a:p>
            <a:pPr algn="just"/>
            <a:r>
              <a:rPr lang="es-ES" sz="2500" dirty="0" smtClean="0">
                <a:solidFill>
                  <a:schemeClr val="accent2"/>
                </a:solidFill>
                <a:latin typeface="Century" pitchFamily="18" charset="0"/>
              </a:rPr>
              <a:t>¿Qué tipo de apoyos hemos ejercido durante este año? / </a:t>
            </a:r>
            <a:r>
              <a:rPr lang="es-ES" sz="2500" dirty="0" err="1" smtClean="0">
                <a:solidFill>
                  <a:schemeClr val="accent2"/>
                </a:solidFill>
                <a:latin typeface="Century" pitchFamily="18" charset="0"/>
              </a:rPr>
              <a:t>Ze</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laguntza</a:t>
            </a:r>
            <a:r>
              <a:rPr lang="es-ES" sz="2500" dirty="0" smtClean="0">
                <a:solidFill>
                  <a:schemeClr val="accent2"/>
                </a:solidFill>
                <a:latin typeface="Century" pitchFamily="18" charset="0"/>
              </a:rPr>
              <a:t> mota </a:t>
            </a:r>
            <a:r>
              <a:rPr lang="es-ES" sz="2500" dirty="0" err="1" smtClean="0">
                <a:solidFill>
                  <a:schemeClr val="accent2"/>
                </a:solidFill>
                <a:latin typeface="Century" pitchFamily="18" charset="0"/>
              </a:rPr>
              <a:t>eman</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dugu</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azken</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urte</a:t>
            </a:r>
            <a:r>
              <a:rPr lang="es-ES" sz="2500" dirty="0" smtClean="0">
                <a:solidFill>
                  <a:schemeClr val="accent2"/>
                </a:solidFill>
                <a:latin typeface="Century" pitchFamily="18" charset="0"/>
              </a:rPr>
              <a:t> </a:t>
            </a:r>
            <a:r>
              <a:rPr lang="es-ES" sz="2500" dirty="0" err="1" smtClean="0">
                <a:solidFill>
                  <a:schemeClr val="accent2"/>
                </a:solidFill>
                <a:latin typeface="Century" pitchFamily="18" charset="0"/>
              </a:rPr>
              <a:t>honetan</a:t>
            </a:r>
            <a:r>
              <a:rPr lang="es-ES" sz="2500" dirty="0" smtClean="0">
                <a:solidFill>
                  <a:schemeClr val="accent2"/>
                </a:solidFill>
                <a:latin typeface="Century" pitchFamily="18" charset="0"/>
              </a:rPr>
              <a:t>? </a:t>
            </a:r>
            <a:endParaRPr lang="es-ES" sz="2500" dirty="0">
              <a:solidFill>
                <a:schemeClr val="accent2"/>
              </a:solidFill>
              <a:latin typeface="Century" pitchFamily="18" charset="0"/>
            </a:endParaRPr>
          </a:p>
        </p:txBody>
      </p:sp>
      <p:sp>
        <p:nvSpPr>
          <p:cNvPr id="3" name="2 Marcador de contenido"/>
          <p:cNvSpPr>
            <a:spLocks noGrp="1"/>
          </p:cNvSpPr>
          <p:nvPr>
            <p:ph idx="1"/>
          </p:nvPr>
        </p:nvSpPr>
        <p:spPr>
          <a:xfrm>
            <a:off x="5292080" y="1340768"/>
            <a:ext cx="3713616" cy="4176464"/>
          </a:xfrm>
        </p:spPr>
        <p:txBody>
          <a:bodyPr>
            <a:normAutofit lnSpcReduction="10000"/>
          </a:bodyPr>
          <a:lstStyle/>
          <a:p>
            <a:pPr algn="just">
              <a:buNone/>
            </a:pPr>
            <a:r>
              <a:rPr lang="es-ES" sz="1400" dirty="0" smtClean="0">
                <a:latin typeface="Calibri" pitchFamily="34" charset="0"/>
              </a:rPr>
              <a:t>	</a:t>
            </a:r>
            <a:r>
              <a:rPr lang="es-ES" sz="1600" dirty="0" smtClean="0">
                <a:latin typeface="Calibri" pitchFamily="34" charset="0"/>
              </a:rPr>
              <a:t>Depende de las necesidades de la persona y el alcance de la sentencia: tutela, curatela, administración provisional, defensa judicial… Cada sentencia, cada vez más,  refleja las particularidades de cada caso, su extensión, límites y la forma de ejercer el cargo. </a:t>
            </a:r>
          </a:p>
          <a:p>
            <a:pPr algn="just">
              <a:buNone/>
            </a:pPr>
            <a:r>
              <a:rPr lang="es-ES" sz="1600" dirty="0" smtClean="0">
                <a:latin typeface="Calibri" pitchFamily="34" charset="0"/>
              </a:rPr>
              <a:t>	De los cargos que desempeña la Fundación, el 79 % son tutelas, el 21 % son curatelas  . Las curatelas más antiguas son económicas pero cada vez hay más curatelas de ámbito económico y  personal. Con la entrada en vigor de la Ley 8/2021 y la revisión de medidas estos datos cambiarán notablemente en el próximo ejercicio. </a:t>
            </a:r>
          </a:p>
          <a:p>
            <a:pPr>
              <a:buNone/>
            </a:pPr>
            <a:endParaRPr lang="es-ES" dirty="0" smtClean="0"/>
          </a:p>
          <a:p>
            <a:pPr>
              <a:buNone/>
            </a:pPr>
            <a:endParaRPr lang="es-ES" dirty="0"/>
          </a:p>
        </p:txBody>
      </p:sp>
      <p:sp>
        <p:nvSpPr>
          <p:cNvPr id="5" name="4 Elipse"/>
          <p:cNvSpPr/>
          <p:nvPr/>
        </p:nvSpPr>
        <p:spPr>
          <a:xfrm>
            <a:off x="2771800" y="1340768"/>
            <a:ext cx="2808312" cy="28083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600" b="1" dirty="0" smtClean="0">
                <a:latin typeface="Calibri" pitchFamily="34" charset="0"/>
              </a:rPr>
              <a:t>La mayor parte de los cargos son tutelas</a:t>
            </a:r>
            <a:endParaRPr lang="es-ES" sz="1600" b="1" dirty="0">
              <a:latin typeface="Calibri" pitchFamily="34" charset="0"/>
            </a:endParaRPr>
          </a:p>
        </p:txBody>
      </p:sp>
      <p:sp>
        <p:nvSpPr>
          <p:cNvPr id="8" name="7 Elipse"/>
          <p:cNvSpPr/>
          <p:nvPr/>
        </p:nvSpPr>
        <p:spPr>
          <a:xfrm>
            <a:off x="1331640" y="3861048"/>
            <a:ext cx="2376264" cy="23762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latin typeface="Calibri" pitchFamily="34" charset="0"/>
              </a:rPr>
              <a:t>El 21 % son curatelas</a:t>
            </a:r>
            <a:endParaRPr lang="es-ES" b="1" dirty="0">
              <a:latin typeface="Calibri" pitchFamily="34" charset="0"/>
            </a:endParaRPr>
          </a:p>
        </p:txBody>
      </p:sp>
      <p:sp>
        <p:nvSpPr>
          <p:cNvPr id="7" name="6 Elipse"/>
          <p:cNvSpPr/>
          <p:nvPr/>
        </p:nvSpPr>
        <p:spPr>
          <a:xfrm>
            <a:off x="3059832" y="3789040"/>
            <a:ext cx="2448272" cy="237626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sz="4400" dirty="0" smtClean="0">
                <a:latin typeface="Calibri" pitchFamily="34" charset="0"/>
              </a:rPr>
              <a:t>23%</a:t>
            </a:r>
            <a:endParaRPr lang="es-ES" sz="4400" dirty="0">
              <a:latin typeface="Calibri" pitchFamily="34" charset="0"/>
            </a:endParaRPr>
          </a:p>
        </p:txBody>
      </p:sp>
      <p:cxnSp>
        <p:nvCxnSpPr>
          <p:cNvPr id="11" name="10 Conector recto"/>
          <p:cNvCxnSpPr/>
          <p:nvPr/>
        </p:nvCxnSpPr>
        <p:spPr>
          <a:xfrm>
            <a:off x="1475656" y="2780928"/>
            <a:ext cx="121444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3779912" y="4581128"/>
            <a:ext cx="1072710" cy="39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707904" y="5373216"/>
            <a:ext cx="121444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1619672" y="3501008"/>
            <a:ext cx="1072140" cy="5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900" cy="796908"/>
          </a:xfrm>
        </p:spPr>
        <p:txBody>
          <a:bodyPr>
            <a:noAutofit/>
          </a:bodyPr>
          <a:lstStyle/>
          <a:p>
            <a:r>
              <a:rPr lang="es-ES" sz="2800" dirty="0" smtClean="0">
                <a:solidFill>
                  <a:schemeClr val="accent2"/>
                </a:solidFill>
                <a:latin typeface="Century" pitchFamily="18" charset="0"/>
              </a:rPr>
              <a:t>DATOS ECONÓMICOS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DATU EKONOMIKOAK</a:t>
            </a:r>
            <a:endParaRPr lang="es-ES" sz="2800" dirty="0">
              <a:solidFill>
                <a:schemeClr val="accent2"/>
              </a:solidFill>
              <a:latin typeface="Century" pitchFamily="18" charset="0"/>
            </a:endParaRPr>
          </a:p>
        </p:txBody>
      </p:sp>
      <p:sp>
        <p:nvSpPr>
          <p:cNvPr id="6" name="5 CuadroTexto"/>
          <p:cNvSpPr txBox="1"/>
          <p:nvPr/>
        </p:nvSpPr>
        <p:spPr>
          <a:xfrm>
            <a:off x="1357290" y="1857364"/>
            <a:ext cx="2928958" cy="369332"/>
          </a:xfrm>
          <a:prstGeom prst="rect">
            <a:avLst/>
          </a:prstGeom>
          <a:noFill/>
        </p:spPr>
        <p:txBody>
          <a:bodyPr wrap="square" rtlCol="0">
            <a:spAutoFit/>
          </a:bodyPr>
          <a:lstStyle/>
          <a:p>
            <a:pPr algn="ctr"/>
            <a:r>
              <a:rPr lang="es-ES" b="1" i="1" dirty="0" smtClean="0">
                <a:latin typeface="Calibri" pitchFamily="34" charset="0"/>
              </a:rPr>
              <a:t>Fuentes de financiación</a:t>
            </a:r>
            <a:endParaRPr lang="es-ES" b="1" i="1" dirty="0">
              <a:latin typeface="Calibri" pitchFamily="34" charset="0"/>
            </a:endParaRPr>
          </a:p>
        </p:txBody>
      </p:sp>
      <p:graphicFrame>
        <p:nvGraphicFramePr>
          <p:cNvPr id="8" name="7 Gráfico"/>
          <p:cNvGraphicFramePr/>
          <p:nvPr/>
        </p:nvGraphicFramePr>
        <p:xfrm>
          <a:off x="971600" y="2276872"/>
          <a:ext cx="4536504" cy="321927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10 Conector recto"/>
          <p:cNvCxnSpPr/>
          <p:nvPr/>
        </p:nvCxnSpPr>
        <p:spPr>
          <a:xfrm rot="5400000">
            <a:off x="3321835" y="3679033"/>
            <a:ext cx="3929884" cy="794"/>
          </a:xfrm>
          <a:prstGeom prst="line">
            <a:avLst/>
          </a:prstGeom>
          <a:ln w="2857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500694" y="1052736"/>
            <a:ext cx="3071834" cy="5016758"/>
          </a:xfrm>
          <a:prstGeom prst="rect">
            <a:avLst/>
          </a:prstGeom>
          <a:solidFill>
            <a:schemeClr val="bg1">
              <a:lumMod val="50000"/>
            </a:schemeClr>
          </a:solidFill>
        </p:spPr>
        <p:txBody>
          <a:bodyPr wrap="square" rtlCol="0">
            <a:spAutoFit/>
          </a:bodyPr>
          <a:lstStyle/>
          <a:p>
            <a:pPr algn="just"/>
            <a:r>
              <a:rPr lang="es-ES" sz="1600" dirty="0" smtClean="0">
                <a:solidFill>
                  <a:schemeClr val="bg1"/>
                </a:solidFill>
                <a:latin typeface="Calibri" pitchFamily="34" charset="0"/>
              </a:rPr>
              <a:t>Fundación Tutelar Beroa dispone de tres vías para su financiación.  La parte mas representativa es la aportada por organismos públicos. Las otras dos vías como fuentes de financiación se van consolidando a lo largo de los años. La financiación pública llega, en su mayoría, a través del Instituto Foral de Bienestar Social de la Diputación Foral de Álava. Este año hemos adjudicatarios por parte de la Delegación de Economía y Hacienda de Álava de una pequeña cantidad en   concepto de abintestato</a:t>
            </a:r>
          </a:p>
          <a:p>
            <a:pPr algn="just"/>
            <a:r>
              <a:rPr lang="es-ES" sz="1600" dirty="0" smtClean="0">
                <a:solidFill>
                  <a:schemeClr val="bg1"/>
                </a:solidFill>
                <a:latin typeface="Calibri" pitchFamily="34" charset="0"/>
              </a:rPr>
              <a:t>El aprovisionamiento de entidades privadas cuenta con colaboradores históricos como Vital Fundación, y Laboral </a:t>
            </a:r>
            <a:r>
              <a:rPr lang="es-ES" sz="1600" dirty="0" err="1" smtClean="0">
                <a:solidFill>
                  <a:schemeClr val="bg1"/>
                </a:solidFill>
                <a:latin typeface="Calibri" pitchFamily="34" charset="0"/>
              </a:rPr>
              <a:t>Kutxa</a:t>
            </a:r>
            <a:r>
              <a:rPr lang="es-ES" sz="1600" dirty="0" smtClean="0">
                <a:solidFill>
                  <a:schemeClr val="bg1"/>
                </a:solidFill>
                <a:latin typeface="Calibri" pitchFamily="34" charset="0"/>
              </a:rPr>
              <a:t>.  </a:t>
            </a:r>
            <a:endParaRPr lang="es-ES" sz="1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8286808" cy="928670"/>
          </a:xfrm>
        </p:spPr>
        <p:txBody>
          <a:bodyPr>
            <a:noAutofit/>
          </a:bodyPr>
          <a:lstStyle/>
          <a:p>
            <a:r>
              <a:rPr lang="es-ES" sz="2800" dirty="0" smtClean="0">
                <a:solidFill>
                  <a:schemeClr val="accent2"/>
                </a:solidFill>
                <a:latin typeface="Century" pitchFamily="18" charset="0"/>
              </a:rPr>
              <a:t>DISTRIBUCIÓN DE GASTOS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GASTU BANAKETA</a:t>
            </a:r>
            <a:endParaRPr lang="es-ES" sz="2800" dirty="0">
              <a:solidFill>
                <a:schemeClr val="accent2"/>
              </a:solidFill>
              <a:latin typeface="Century" pitchFamily="18" charset="0"/>
            </a:endParaRPr>
          </a:p>
        </p:txBody>
      </p:sp>
      <p:sp>
        <p:nvSpPr>
          <p:cNvPr id="7" name="6 Elipse"/>
          <p:cNvSpPr/>
          <p:nvPr/>
        </p:nvSpPr>
        <p:spPr>
          <a:xfrm>
            <a:off x="4572000" y="4653136"/>
            <a:ext cx="1714512" cy="164364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smtClean="0">
                <a:latin typeface="Calibri" pitchFamily="34" charset="0"/>
              </a:rPr>
              <a:t>Sueldos y salarios</a:t>
            </a:r>
          </a:p>
          <a:p>
            <a:pPr algn="ctr"/>
            <a:r>
              <a:rPr lang="es-ES" b="1" dirty="0" smtClean="0">
                <a:latin typeface="Calibri" pitchFamily="34" charset="0"/>
              </a:rPr>
              <a:t>67 %</a:t>
            </a:r>
            <a:endParaRPr lang="es-ES" dirty="0"/>
          </a:p>
        </p:txBody>
      </p:sp>
      <p:sp>
        <p:nvSpPr>
          <p:cNvPr id="8" name="7 Elipse"/>
          <p:cNvSpPr/>
          <p:nvPr/>
        </p:nvSpPr>
        <p:spPr>
          <a:xfrm>
            <a:off x="2195736" y="5157192"/>
            <a:ext cx="1071570" cy="10001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9" name="8 Elipse"/>
          <p:cNvSpPr/>
          <p:nvPr/>
        </p:nvSpPr>
        <p:spPr>
          <a:xfrm>
            <a:off x="1619672" y="3212976"/>
            <a:ext cx="1428760" cy="135732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0" name="9 Elipse"/>
          <p:cNvSpPr/>
          <p:nvPr/>
        </p:nvSpPr>
        <p:spPr>
          <a:xfrm>
            <a:off x="5652120" y="2636912"/>
            <a:ext cx="2160240" cy="1800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12 CuadroTexto"/>
          <p:cNvSpPr txBox="1"/>
          <p:nvPr/>
        </p:nvSpPr>
        <p:spPr>
          <a:xfrm>
            <a:off x="1043608" y="1214422"/>
            <a:ext cx="8100392" cy="1077218"/>
          </a:xfrm>
          <a:prstGeom prst="rect">
            <a:avLst/>
          </a:prstGeom>
          <a:solidFill>
            <a:schemeClr val="bg1">
              <a:lumMod val="50000"/>
            </a:schemeClr>
          </a:solidFill>
        </p:spPr>
        <p:txBody>
          <a:bodyPr wrap="square" rtlCol="0">
            <a:spAutoFit/>
          </a:bodyPr>
          <a:lstStyle/>
          <a:p>
            <a:pPr algn="just"/>
            <a:r>
              <a:rPr lang="es-ES" sz="1600" dirty="0" smtClean="0">
                <a:solidFill>
                  <a:schemeClr val="bg1"/>
                </a:solidFill>
                <a:latin typeface="Calibri" pitchFamily="34" charset="0"/>
              </a:rPr>
              <a:t>Los gastos más representativos son los relativos al personal técnico, destinándose un 87,14 % a sueldos y seguridad social.  </a:t>
            </a:r>
          </a:p>
          <a:p>
            <a:pPr algn="just"/>
            <a:r>
              <a:rPr lang="es-ES" sz="1600" dirty="0" smtClean="0">
                <a:solidFill>
                  <a:schemeClr val="bg1"/>
                </a:solidFill>
                <a:latin typeface="Calibri" pitchFamily="34" charset="0"/>
              </a:rPr>
              <a:t>En un segundo nivel tenemos los gastos relativos a suministros y mantenimiento,  quedando en un tercer nivel los gastos que hacen referencia a los seguros, gastos diversos o programa familia.</a:t>
            </a:r>
          </a:p>
        </p:txBody>
      </p:sp>
      <p:sp>
        <p:nvSpPr>
          <p:cNvPr id="15" name="14 CuadroTexto"/>
          <p:cNvSpPr txBox="1"/>
          <p:nvPr/>
        </p:nvSpPr>
        <p:spPr>
          <a:xfrm>
            <a:off x="1835696" y="4941168"/>
            <a:ext cx="1512168" cy="1077218"/>
          </a:xfrm>
          <a:prstGeom prst="rect">
            <a:avLst/>
          </a:prstGeom>
          <a:noFill/>
        </p:spPr>
        <p:txBody>
          <a:bodyPr wrap="square" rtlCol="0">
            <a:spAutoFit/>
          </a:bodyPr>
          <a:lstStyle/>
          <a:p>
            <a:pPr algn="ctr"/>
            <a:endParaRPr lang="es-ES" sz="1600" b="1" dirty="0" smtClean="0">
              <a:latin typeface="Calibri" pitchFamily="34" charset="0"/>
            </a:endParaRPr>
          </a:p>
          <a:p>
            <a:pPr algn="ctr"/>
            <a:endParaRPr lang="es-ES" sz="1600" b="1" dirty="0" smtClean="0">
              <a:latin typeface="Calibri" pitchFamily="34" charset="0"/>
            </a:endParaRPr>
          </a:p>
          <a:p>
            <a:pPr algn="ctr"/>
            <a:r>
              <a:rPr lang="es-ES" sz="1600" b="1" dirty="0" smtClean="0">
                <a:latin typeface="Calibri" pitchFamily="34" charset="0"/>
              </a:rPr>
              <a:t>     Suministros</a:t>
            </a:r>
          </a:p>
          <a:p>
            <a:pPr algn="ctr"/>
            <a:r>
              <a:rPr lang="es-ES" sz="1600" b="1" dirty="0" smtClean="0">
                <a:latin typeface="Calibri" pitchFamily="34" charset="0"/>
              </a:rPr>
              <a:t>     1,15%</a:t>
            </a:r>
            <a:endParaRPr lang="es-ES" sz="1600" b="1" dirty="0">
              <a:latin typeface="Calibri" pitchFamily="34" charset="0"/>
            </a:endParaRPr>
          </a:p>
        </p:txBody>
      </p:sp>
      <p:sp>
        <p:nvSpPr>
          <p:cNvPr id="18" name="17 CuadroTexto"/>
          <p:cNvSpPr txBox="1"/>
          <p:nvPr/>
        </p:nvSpPr>
        <p:spPr>
          <a:xfrm>
            <a:off x="5868144" y="2564904"/>
            <a:ext cx="1571636" cy="2062103"/>
          </a:xfrm>
          <a:prstGeom prst="rect">
            <a:avLst/>
          </a:prstGeom>
          <a:noFill/>
        </p:spPr>
        <p:txBody>
          <a:bodyPr wrap="square" rtlCol="0">
            <a:spAutoFit/>
          </a:bodyPr>
          <a:lstStyle/>
          <a:p>
            <a:pPr algn="ctr"/>
            <a:endParaRPr lang="es-ES" sz="1600" b="1" dirty="0" smtClean="0">
              <a:latin typeface="Calibri" pitchFamily="34" charset="0"/>
            </a:endParaRPr>
          </a:p>
          <a:p>
            <a:pPr algn="ctr"/>
            <a:r>
              <a:rPr lang="es-ES" sz="1600" b="1" dirty="0" smtClean="0">
                <a:latin typeface="Calibri" pitchFamily="34" charset="0"/>
              </a:rPr>
              <a:t>  </a:t>
            </a:r>
          </a:p>
          <a:p>
            <a:pPr algn="ctr"/>
            <a:r>
              <a:rPr lang="es-ES" sz="1600" b="1" dirty="0" smtClean="0">
                <a:latin typeface="Calibri" pitchFamily="34" charset="0"/>
              </a:rPr>
              <a:t>   Mantenimiento y servicios diversos</a:t>
            </a:r>
          </a:p>
          <a:p>
            <a:pPr algn="ctr"/>
            <a:r>
              <a:rPr lang="es-ES" sz="1600" b="1" dirty="0" smtClean="0">
                <a:latin typeface="Calibri" pitchFamily="34" charset="0"/>
              </a:rPr>
              <a:t>9,85%</a:t>
            </a:r>
          </a:p>
          <a:p>
            <a:pPr algn="ctr"/>
            <a:r>
              <a:rPr lang="es-ES" sz="1600" b="1" dirty="0" smtClean="0">
                <a:latin typeface="Calibri" pitchFamily="34" charset="0"/>
              </a:rPr>
              <a:t>    </a:t>
            </a:r>
            <a:endParaRPr lang="es-ES" sz="1600" b="1" dirty="0">
              <a:latin typeface="Calibri" pitchFamily="34" charset="0"/>
            </a:endParaRPr>
          </a:p>
        </p:txBody>
      </p:sp>
      <p:sp>
        <p:nvSpPr>
          <p:cNvPr id="20" name="19 CuadroTexto"/>
          <p:cNvSpPr txBox="1"/>
          <p:nvPr/>
        </p:nvSpPr>
        <p:spPr>
          <a:xfrm>
            <a:off x="1643042" y="3357562"/>
            <a:ext cx="1428760" cy="1015663"/>
          </a:xfrm>
          <a:prstGeom prst="rect">
            <a:avLst/>
          </a:prstGeom>
          <a:noFill/>
        </p:spPr>
        <p:txBody>
          <a:bodyPr wrap="square" rtlCol="0">
            <a:spAutoFit/>
          </a:bodyPr>
          <a:lstStyle/>
          <a:p>
            <a:pPr algn="ctr"/>
            <a:r>
              <a:rPr lang="es-ES" sz="2000" b="1" dirty="0" smtClean="0">
                <a:latin typeface="Calibri" pitchFamily="34" charset="0"/>
              </a:rPr>
              <a:t>Seguridad Social</a:t>
            </a:r>
          </a:p>
          <a:p>
            <a:pPr algn="ctr"/>
            <a:r>
              <a:rPr lang="es-ES" sz="2000" b="1" dirty="0" smtClean="0">
                <a:latin typeface="Calibri" pitchFamily="34" charset="0"/>
              </a:rPr>
              <a:t>21%</a:t>
            </a:r>
            <a:endParaRPr lang="es-ES" sz="2000" b="1" dirty="0">
              <a:latin typeface="Calibri" pitchFamily="34" charset="0"/>
            </a:endParaRPr>
          </a:p>
        </p:txBody>
      </p:sp>
      <p:sp>
        <p:nvSpPr>
          <p:cNvPr id="22" name="21 Elipse"/>
          <p:cNvSpPr/>
          <p:nvPr/>
        </p:nvSpPr>
        <p:spPr>
          <a:xfrm>
            <a:off x="3707904" y="3573016"/>
            <a:ext cx="1072140" cy="10046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3" name="22 Elipse"/>
          <p:cNvSpPr/>
          <p:nvPr/>
        </p:nvSpPr>
        <p:spPr>
          <a:xfrm>
            <a:off x="7956376" y="4365104"/>
            <a:ext cx="648072"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900" cy="928670"/>
          </a:xfrm>
        </p:spPr>
        <p:txBody>
          <a:bodyPr>
            <a:normAutofit/>
          </a:bodyPr>
          <a:lstStyle/>
          <a:p>
            <a:r>
              <a:rPr lang="es-ES" sz="2800" dirty="0" smtClean="0">
                <a:solidFill>
                  <a:srgbClr val="FFC000"/>
                </a:solidFill>
                <a:latin typeface="Century" pitchFamily="18" charset="0"/>
              </a:rPr>
              <a:t>PRESENTACIÓN / AURKEZPENA</a:t>
            </a:r>
            <a:endParaRPr lang="es-ES" sz="2800" dirty="0">
              <a:solidFill>
                <a:srgbClr val="FFC000"/>
              </a:solidFill>
              <a:latin typeface="Century" pitchFamily="18" charset="0"/>
            </a:endParaRPr>
          </a:p>
        </p:txBody>
      </p:sp>
      <p:sp>
        <p:nvSpPr>
          <p:cNvPr id="4" name="3 Rectángulo"/>
          <p:cNvSpPr/>
          <p:nvPr/>
        </p:nvSpPr>
        <p:spPr>
          <a:xfrm>
            <a:off x="2195736" y="980728"/>
            <a:ext cx="6696744" cy="5693866"/>
          </a:xfrm>
          <a:prstGeom prst="rect">
            <a:avLst/>
          </a:prstGeom>
        </p:spPr>
        <p:txBody>
          <a:bodyPr wrap="square">
            <a:spAutoFit/>
          </a:bodyPr>
          <a:lstStyle/>
          <a:p>
            <a:pPr algn="just"/>
            <a:r>
              <a:rPr lang="es-ES" sz="1600" dirty="0" smtClean="0"/>
              <a:t>Queridos amigos de la Fundación Beroa:</a:t>
            </a:r>
          </a:p>
          <a:p>
            <a:pPr algn="just"/>
            <a:endParaRPr lang="es-ES" sz="1600" dirty="0" smtClean="0"/>
          </a:p>
          <a:p>
            <a:pPr algn="just"/>
            <a:r>
              <a:rPr lang="es-ES" sz="1600" dirty="0" smtClean="0"/>
              <a:t>A continuación presentamos el resumen del trabajo correspondiente al año 2.021, desarrollado por el equipo de profesionales que la conforman. </a:t>
            </a:r>
          </a:p>
          <a:p>
            <a:r>
              <a:rPr lang="es-ES" sz="1600" dirty="0" smtClean="0"/>
              <a:t>Este año ha entrado en vigor la Ley 8/2021 por la que se reforma la legislación civil y procesal para el apoyo a las personas con discapacidad en el ejercicio de su capacidad jurídica. Pretende dar un paso decisivo en la adecuación de nuestro ordenamiento jurídico a la Convención internacional sobre los derechos de las personas con discapacidad hecha en New York el 13 de diciembre de 2006, tratado internacional que en su artículo 12 proclama que las personas con discapacidad tienen capacidad jurídica en igualdad de condiciones que las demás personas en todos los aspectos de la vida. </a:t>
            </a:r>
          </a:p>
          <a:p>
            <a:r>
              <a:rPr lang="es-ES" sz="1600" dirty="0" smtClean="0"/>
              <a:t>Esta  reforma es extensa y muy relevante , pues sienta las bases del nuevo sistema basado en el respeto a la voluntad y las preferencias de la persona con discapacidad, el cual está presente en toda la norma y se extrapola a través de las demás modificaciones legales al resto de la legislación civil y la procesal.</a:t>
            </a:r>
          </a:p>
          <a:p>
            <a:r>
              <a:rPr lang="es-ES" sz="1600" dirty="0" smtClean="0"/>
              <a:t>Esta </a:t>
            </a:r>
            <a:r>
              <a:rPr lang="es-ES" sz="1600" dirty="0" err="1" smtClean="0"/>
              <a:t>modificacion</a:t>
            </a:r>
            <a:r>
              <a:rPr lang="es-ES" sz="1600" dirty="0" smtClean="0"/>
              <a:t> va a suponer  un cambio importante en la forma de trabajo para los profesionales que trabajamos con las persona con discapacidad, (Servicio Sociales, Fiscalía,  Juzgados, Notarias, Tercer Sector ,..etc., ), no obstante creo que va a ser un reto bueno para todos. Saludos.</a:t>
            </a:r>
            <a:endParaRPr lang="es-ES" sz="1400" dirty="0" smtClean="0"/>
          </a:p>
          <a:p>
            <a:pPr algn="just"/>
            <a:endParaRPr lang="es-ES" sz="1400" dirty="0" smtClean="0">
              <a:latin typeface="Calibri" pitchFamily="34" charset="0"/>
            </a:endParaRPr>
          </a:p>
          <a:p>
            <a:pPr algn="just"/>
            <a:r>
              <a:rPr lang="es-ES" sz="1600" dirty="0" smtClean="0"/>
              <a:t>Antonio Martínez Robledo</a:t>
            </a:r>
            <a:endParaRPr lang="es-ES" sz="1600" dirty="0"/>
          </a:p>
        </p:txBody>
      </p:sp>
      <p:pic>
        <p:nvPicPr>
          <p:cNvPr id="5" name="4 Imagen" descr="D:\01 Fotos\2017\2017 07\2017 07 4 Andalucia\DSC_0128 bis.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43609" y="1124744"/>
            <a:ext cx="1152128" cy="101534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85794"/>
          </a:xfrm>
        </p:spPr>
        <p:txBody>
          <a:bodyPr>
            <a:normAutofit/>
          </a:bodyPr>
          <a:lstStyle/>
          <a:p>
            <a:r>
              <a:rPr lang="es-ES" sz="2800" dirty="0" smtClean="0">
                <a:solidFill>
                  <a:schemeClr val="accent2"/>
                </a:solidFill>
                <a:latin typeface="Century" pitchFamily="18" charset="0"/>
              </a:rPr>
              <a:t>FORMACIÓN / HEZIKETA</a:t>
            </a:r>
            <a:endParaRPr lang="es-ES" sz="2800" dirty="0">
              <a:solidFill>
                <a:schemeClr val="accent2"/>
              </a:solidFill>
              <a:latin typeface="Century" pitchFamily="18" charset="0"/>
            </a:endParaRPr>
          </a:p>
        </p:txBody>
      </p:sp>
      <p:pic>
        <p:nvPicPr>
          <p:cNvPr id="5" name="4 Imagen" descr="IMG_20170324_113128.jpg"/>
          <p:cNvPicPr>
            <a:picLocks noChangeAspect="1"/>
          </p:cNvPicPr>
          <p:nvPr/>
        </p:nvPicPr>
        <p:blipFill>
          <a:blip r:embed="rId2" cstate="print"/>
          <a:stretch>
            <a:fillRect/>
          </a:stretch>
        </p:blipFill>
        <p:spPr>
          <a:xfrm>
            <a:off x="1403648" y="3140968"/>
            <a:ext cx="3214710" cy="2882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9 Grupo"/>
          <p:cNvGrpSpPr/>
          <p:nvPr/>
        </p:nvGrpSpPr>
        <p:grpSpPr>
          <a:xfrm>
            <a:off x="6000760" y="1285860"/>
            <a:ext cx="2585462" cy="3071834"/>
            <a:chOff x="6000760" y="1285860"/>
            <a:chExt cx="2585462" cy="3071834"/>
          </a:xfrm>
        </p:grpSpPr>
        <p:pic>
          <p:nvPicPr>
            <p:cNvPr id="49154" name="Picture 2" descr="E:\Memoria 2016\fotos\IMG_20170324_130402.jpg"/>
            <p:cNvPicPr>
              <a:picLocks noChangeAspect="1" noChangeArrowheads="1"/>
            </p:cNvPicPr>
            <p:nvPr/>
          </p:nvPicPr>
          <p:blipFill>
            <a:blip r:embed="rId3" cstate="print"/>
            <a:srcRect/>
            <a:stretch>
              <a:fillRect/>
            </a:stretch>
          </p:blipFill>
          <p:spPr bwMode="auto">
            <a:xfrm>
              <a:off x="6143636" y="1285860"/>
              <a:ext cx="2442586"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Elipse"/>
            <p:cNvSpPr/>
            <p:nvPr/>
          </p:nvSpPr>
          <p:spPr>
            <a:xfrm>
              <a:off x="6072198" y="3357562"/>
              <a:ext cx="1000132" cy="1000132"/>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000760" y="3692727"/>
              <a:ext cx="1428760" cy="307777"/>
            </a:xfrm>
            <a:prstGeom prst="rect">
              <a:avLst/>
            </a:prstGeom>
            <a:noFill/>
          </p:spPr>
          <p:txBody>
            <a:bodyPr wrap="square" rtlCol="0">
              <a:spAutoFit/>
            </a:bodyPr>
            <a:lstStyle/>
            <a:p>
              <a:r>
                <a:rPr lang="es-ES" sz="1400" b="1" dirty="0" smtClean="0">
                  <a:latin typeface="Calibri" pitchFamily="34" charset="0"/>
                </a:rPr>
                <a:t>IMPLICACIÓN</a:t>
              </a:r>
              <a:endParaRPr lang="es-ES" sz="1400" b="1" dirty="0">
                <a:latin typeface="Calibri" pitchFamily="34" charset="0"/>
              </a:endParaRPr>
            </a:p>
          </p:txBody>
        </p:sp>
      </p:grpSp>
      <p:sp>
        <p:nvSpPr>
          <p:cNvPr id="9" name="8 CuadroTexto"/>
          <p:cNvSpPr txBox="1"/>
          <p:nvPr/>
        </p:nvSpPr>
        <p:spPr>
          <a:xfrm>
            <a:off x="1547664" y="1071546"/>
            <a:ext cx="4310220" cy="1815882"/>
          </a:xfrm>
          <a:prstGeom prst="rect">
            <a:avLst/>
          </a:prstGeom>
          <a:noFill/>
        </p:spPr>
        <p:txBody>
          <a:bodyPr wrap="square" rtlCol="0">
            <a:spAutoFit/>
          </a:bodyPr>
          <a:lstStyle/>
          <a:p>
            <a:pPr algn="just"/>
            <a:r>
              <a:rPr lang="es-ES" sz="1400" dirty="0" smtClean="0">
                <a:latin typeface="Calibri" pitchFamily="34" charset="0"/>
              </a:rPr>
              <a:t>Desde la Fundación se considera que la formación continua de la plantilla de la entidad es esencial para el desarrollo personal y profesional. Por eso, apostamos de manera enérgica en todas las actividades formativas que pueden ser de interés para los profesionales que forman nuestros equipos. Este año la formación ha sido sobre todo relacionada con la Ley 8/2021 con el fin de interiorizando y aplicando.</a:t>
            </a:r>
            <a:endParaRPr lang="es-ES" sz="1400" dirty="0">
              <a:latin typeface="Calibri" pitchFamily="34" charset="0"/>
            </a:endParaRPr>
          </a:p>
        </p:txBody>
      </p:sp>
      <p:sp>
        <p:nvSpPr>
          <p:cNvPr id="11" name="10 CuadroTexto"/>
          <p:cNvSpPr txBox="1"/>
          <p:nvPr/>
        </p:nvSpPr>
        <p:spPr>
          <a:xfrm>
            <a:off x="5292080" y="4365104"/>
            <a:ext cx="3851920" cy="1384995"/>
          </a:xfrm>
          <a:prstGeom prst="rect">
            <a:avLst/>
          </a:prstGeom>
          <a:noFill/>
        </p:spPr>
        <p:txBody>
          <a:bodyPr wrap="square" rtlCol="0">
            <a:spAutoFit/>
          </a:bodyPr>
          <a:lstStyle/>
          <a:p>
            <a:pPr algn="just"/>
            <a:r>
              <a:rPr lang="es-ES" sz="1400" dirty="0" smtClean="0">
                <a:latin typeface="Calibri" pitchFamily="34" charset="0"/>
              </a:rPr>
              <a:t>Así mismo, desde  Beroa colaboramos con diferentes instituciones para que sus alumnos /as tengan la oportunidad de hacer sus prácticas en nuestra entidad, principalmente en las áreas social y económica. Este año, debido al </a:t>
            </a:r>
            <a:r>
              <a:rPr lang="es-ES" sz="1400" dirty="0" err="1" smtClean="0">
                <a:latin typeface="Calibri" pitchFamily="34" charset="0"/>
              </a:rPr>
              <a:t>Covid</a:t>
            </a:r>
            <a:r>
              <a:rPr lang="es-ES" sz="1400" dirty="0" smtClean="0">
                <a:latin typeface="Calibri" pitchFamily="34" charset="0"/>
              </a:rPr>
              <a:t> 19,  las prácticas han sido menos numerosas.</a:t>
            </a:r>
            <a:endParaRPr lang="es-ES" sz="1400" dirty="0">
              <a:latin typeface="Calibri" pitchFamily="34" charset="0"/>
            </a:endParaRPr>
          </a:p>
        </p:txBody>
      </p:sp>
      <p:sp>
        <p:nvSpPr>
          <p:cNvPr id="12" name="11 Elipse"/>
          <p:cNvSpPr/>
          <p:nvPr/>
        </p:nvSpPr>
        <p:spPr>
          <a:xfrm>
            <a:off x="6732240" y="476672"/>
            <a:ext cx="2304256" cy="1268760"/>
          </a:xfrm>
          <a:prstGeom prst="ellipse">
            <a:avLst/>
          </a:prstGeom>
          <a:solidFill>
            <a:srgbClr val="E2DD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Convenio colaboración </a:t>
            </a:r>
            <a:r>
              <a:rPr lang="es-ES" dirty="0" err="1" smtClean="0"/>
              <a:t>Egibide</a:t>
            </a:r>
            <a:endParaRPr lang="es-ES" dirty="0"/>
          </a:p>
        </p:txBody>
      </p:sp>
      <p:sp>
        <p:nvSpPr>
          <p:cNvPr id="13" name="12 Elipse"/>
          <p:cNvSpPr/>
          <p:nvPr/>
        </p:nvSpPr>
        <p:spPr>
          <a:xfrm>
            <a:off x="2987824" y="5157192"/>
            <a:ext cx="2304256" cy="12687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dirty="0" smtClean="0"/>
              <a:t>Convenio colaboración Universidad de Deusto</a:t>
            </a:r>
            <a:endParaRPr lang="es-ES" dirty="0"/>
          </a:p>
        </p:txBody>
      </p:sp>
      <p:sp>
        <p:nvSpPr>
          <p:cNvPr id="14" name="13 Elipse"/>
          <p:cNvSpPr/>
          <p:nvPr/>
        </p:nvSpPr>
        <p:spPr>
          <a:xfrm>
            <a:off x="395536" y="3140968"/>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Convenio colaboración UPV</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939784"/>
          </a:xfrm>
        </p:spPr>
        <p:txBody>
          <a:bodyPr>
            <a:noAutofit/>
          </a:bodyPr>
          <a:lstStyle/>
          <a:p>
            <a:r>
              <a:rPr lang="es-ES" sz="2800" dirty="0" smtClean="0">
                <a:solidFill>
                  <a:schemeClr val="accent2"/>
                </a:solidFill>
                <a:latin typeface="Century" pitchFamily="18" charset="0"/>
              </a:rPr>
              <a:t>PROGRAMA FAMILIA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FAMILIA PROGRAMA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971600" y="1000108"/>
            <a:ext cx="8172400" cy="2428892"/>
          </a:xfrm>
          <a:solidFill>
            <a:schemeClr val="bg1">
              <a:lumMod val="50000"/>
            </a:schemeClr>
          </a:solidFill>
        </p:spPr>
        <p:txBody>
          <a:bodyPr>
            <a:noAutofit/>
          </a:bodyPr>
          <a:lstStyle/>
          <a:p>
            <a:pPr algn="just">
              <a:buNone/>
            </a:pPr>
            <a:r>
              <a:rPr lang="es-ES" sz="1300" dirty="0" smtClean="0">
                <a:solidFill>
                  <a:schemeClr val="bg1"/>
                </a:solidFill>
                <a:latin typeface="Calibri" pitchFamily="34" charset="0"/>
              </a:rPr>
              <a:t>	</a:t>
            </a:r>
          </a:p>
          <a:p>
            <a:pPr algn="just">
              <a:buNone/>
            </a:pPr>
            <a:r>
              <a:rPr lang="es-ES" sz="1300" dirty="0" smtClean="0">
                <a:solidFill>
                  <a:schemeClr val="bg1"/>
                </a:solidFill>
                <a:latin typeface="Calibri" pitchFamily="34" charset="0"/>
              </a:rPr>
              <a:t>	</a:t>
            </a:r>
            <a:r>
              <a:rPr lang="es-ES" sz="1400" dirty="0" smtClean="0">
                <a:solidFill>
                  <a:schemeClr val="bg1"/>
                </a:solidFill>
                <a:latin typeface="Calibri" pitchFamily="34" charset="0"/>
              </a:rPr>
              <a:t>La Fundación procura aportar factores humanos y afectivos en el desarrollo de la tutela, para ello durante el año se realizan excursiones y encuentros para favorecer una relación más cercana fuera del ámbito de trabajo.   </a:t>
            </a:r>
          </a:p>
          <a:p>
            <a:pPr algn="just">
              <a:buNone/>
            </a:pPr>
            <a:r>
              <a:rPr lang="es-ES" sz="1400" dirty="0" smtClean="0">
                <a:solidFill>
                  <a:schemeClr val="bg1"/>
                </a:solidFill>
                <a:latin typeface="Calibri" pitchFamily="34" charset="0"/>
              </a:rPr>
              <a:t>	Este programa se ha visto muy modificado debido a la pandemia por </a:t>
            </a:r>
            <a:r>
              <a:rPr lang="es-ES" sz="1400" dirty="0" err="1" smtClean="0">
                <a:solidFill>
                  <a:schemeClr val="bg1"/>
                </a:solidFill>
                <a:latin typeface="Calibri" pitchFamily="34" charset="0"/>
              </a:rPr>
              <a:t>Covi</a:t>
            </a:r>
            <a:r>
              <a:rPr lang="es-ES" sz="1400" dirty="0" smtClean="0">
                <a:solidFill>
                  <a:schemeClr val="bg1"/>
                </a:solidFill>
                <a:latin typeface="Calibri" pitchFamily="34" charset="0"/>
              </a:rPr>
              <a:t> 19, no hemos podido ir de excursión ni celebrar la gran fiesta de Navidad pero estamos seguros que en el futuro podremos continuar con estos encuentros tan satisfactorios para las personas a las que apoyamos y para los miembros del patronato y plantilla de la fundación.</a:t>
            </a:r>
          </a:p>
        </p:txBody>
      </p:sp>
      <p:sp>
        <p:nvSpPr>
          <p:cNvPr id="19458" name="Rectangle 2"/>
          <p:cNvSpPr>
            <a:spLocks noChangeArrowheads="1"/>
          </p:cNvSpPr>
          <p:nvPr/>
        </p:nvSpPr>
        <p:spPr bwMode="auto">
          <a:xfrm>
            <a:off x="-357222"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6" name="5 Imagen" descr="LAGUARDIA.jpg"/>
          <p:cNvPicPr>
            <a:picLocks noChangeAspect="1"/>
          </p:cNvPicPr>
          <p:nvPr/>
        </p:nvPicPr>
        <p:blipFill>
          <a:blip r:embed="rId2" cstate="print"/>
          <a:stretch>
            <a:fillRect/>
          </a:stretch>
        </p:blipFill>
        <p:spPr>
          <a:xfrm>
            <a:off x="3059832" y="3789040"/>
            <a:ext cx="4248472" cy="2835417"/>
          </a:xfrm>
          <a:prstGeom prst="ellipse">
            <a:avLst/>
          </a:prstGeom>
          <a:ln w="76200">
            <a:solidFill>
              <a:srgbClr val="FF66FF"/>
            </a:solidFill>
          </a:ln>
        </p:spPr>
      </p:pic>
      <p:sp>
        <p:nvSpPr>
          <p:cNvPr id="7" name="6 Elipse"/>
          <p:cNvSpPr/>
          <p:nvPr/>
        </p:nvSpPr>
        <p:spPr>
          <a:xfrm>
            <a:off x="6372200" y="3717032"/>
            <a:ext cx="2357454" cy="1500198"/>
          </a:xfrm>
          <a:prstGeom prst="ellipse">
            <a:avLst/>
          </a:prstGeom>
          <a:solidFill>
            <a:srgbClr val="FF66FF"/>
          </a:solidFill>
          <a:ln w="76200">
            <a:solidFill>
              <a:srgbClr val="8D4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786578" y="4214818"/>
            <a:ext cx="1714512" cy="369332"/>
          </a:xfrm>
          <a:prstGeom prst="rect">
            <a:avLst/>
          </a:prstGeom>
          <a:noFill/>
        </p:spPr>
        <p:txBody>
          <a:bodyPr wrap="square" rtlCol="0">
            <a:spAutoFit/>
          </a:bodyPr>
          <a:lstStyle/>
          <a:p>
            <a:endParaRPr lang="es-E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714356"/>
          </a:xfrm>
        </p:spPr>
        <p:txBody>
          <a:bodyPr>
            <a:normAutofit/>
          </a:bodyPr>
          <a:lstStyle/>
          <a:p>
            <a:r>
              <a:rPr lang="es-ES" sz="2800" dirty="0" smtClean="0">
                <a:solidFill>
                  <a:schemeClr val="accent2"/>
                </a:solidFill>
                <a:latin typeface="Century" pitchFamily="18" charset="0"/>
              </a:rPr>
              <a:t>ALIANZAS / LANKIDETZAK</a:t>
            </a:r>
            <a:endParaRPr lang="es-ES" sz="2800" dirty="0">
              <a:solidFill>
                <a:schemeClr val="accent2"/>
              </a:solidFill>
              <a:latin typeface="Century" pitchFamily="18" charset="0"/>
            </a:endParaRPr>
          </a:p>
        </p:txBody>
      </p:sp>
      <p:sp>
        <p:nvSpPr>
          <p:cNvPr id="4" name="3 Rectángulo"/>
          <p:cNvSpPr/>
          <p:nvPr/>
        </p:nvSpPr>
        <p:spPr>
          <a:xfrm>
            <a:off x="1214414" y="1071546"/>
            <a:ext cx="7102002" cy="861774"/>
          </a:xfrm>
          <a:prstGeom prst="rect">
            <a:avLst/>
          </a:prstGeom>
        </p:spPr>
        <p:txBody>
          <a:bodyPr wrap="square">
            <a:spAutoFit/>
          </a:bodyPr>
          <a:lstStyle/>
          <a:p>
            <a:pPr algn="just"/>
            <a:r>
              <a:rPr lang="es-ES" sz="1600" dirty="0" smtClean="0">
                <a:latin typeface="Calibri" pitchFamily="34" charset="0"/>
              </a:rPr>
              <a:t>Para desarrollar la labor tutelar durante el ejercicio 2019, Beroa ha contado con la colaboración de diferentes entidades que nos ayudan a cumplir nuestros fines:</a:t>
            </a:r>
            <a:r>
              <a:rPr lang="es-ES" dirty="0" smtClean="0"/>
              <a:t>	</a:t>
            </a:r>
            <a:endParaRPr lang="es-ES" dirty="0"/>
          </a:p>
        </p:txBody>
      </p:sp>
      <p:pic>
        <p:nvPicPr>
          <p:cNvPr id="5" name="4 Imagen" descr="C:\Documents and Settings\Administrador\Escritorio\logo ayuntamiento.jpg"/>
          <p:cNvPicPr/>
          <p:nvPr/>
        </p:nvPicPr>
        <p:blipFill>
          <a:blip r:embed="rId2" cstate="print"/>
          <a:srcRect/>
          <a:stretch>
            <a:fillRect/>
          </a:stretch>
        </p:blipFill>
        <p:spPr bwMode="auto">
          <a:xfrm>
            <a:off x="1979712" y="2276872"/>
            <a:ext cx="1341917" cy="1020726"/>
          </a:xfrm>
          <a:prstGeom prst="rect">
            <a:avLst/>
          </a:prstGeom>
          <a:noFill/>
          <a:ln w="9525">
            <a:noFill/>
            <a:miter lim="800000"/>
            <a:headEnd/>
            <a:tailEnd/>
          </a:ln>
        </p:spPr>
      </p:pic>
      <p:pic>
        <p:nvPicPr>
          <p:cNvPr id="6" name="5 Imagen" descr="C:\Documents and Settings\Administrador\Escritorio\logo dipu.jpg"/>
          <p:cNvPicPr/>
          <p:nvPr/>
        </p:nvPicPr>
        <p:blipFill>
          <a:blip r:embed="rId3" cstate="print"/>
          <a:srcRect/>
          <a:stretch>
            <a:fillRect/>
          </a:stretch>
        </p:blipFill>
        <p:spPr bwMode="auto">
          <a:xfrm>
            <a:off x="4143372" y="2143116"/>
            <a:ext cx="1618028" cy="1071570"/>
          </a:xfrm>
          <a:prstGeom prst="rect">
            <a:avLst/>
          </a:prstGeom>
          <a:noFill/>
          <a:ln w="9525">
            <a:noFill/>
            <a:miter lim="800000"/>
            <a:headEnd/>
            <a:tailEnd/>
          </a:ln>
        </p:spPr>
      </p:pic>
      <p:pic>
        <p:nvPicPr>
          <p:cNvPr id="7" name="6 Imagen" descr="C:\Documents and Settings\Administrador\Escritorio\logo GV.jpg"/>
          <p:cNvPicPr/>
          <p:nvPr/>
        </p:nvPicPr>
        <p:blipFill>
          <a:blip r:embed="rId4" cstate="print"/>
          <a:stretch>
            <a:fillRect/>
          </a:stretch>
        </p:blipFill>
        <p:spPr bwMode="auto">
          <a:xfrm>
            <a:off x="7164288" y="3717032"/>
            <a:ext cx="863452" cy="637953"/>
          </a:xfrm>
          <a:prstGeom prst="rect">
            <a:avLst/>
          </a:prstGeom>
          <a:noFill/>
          <a:ln w="9525">
            <a:noFill/>
            <a:miter lim="800000"/>
            <a:headEnd/>
            <a:tailEnd/>
          </a:ln>
        </p:spPr>
      </p:pic>
      <p:pic>
        <p:nvPicPr>
          <p:cNvPr id="9" name="40 Imagen" descr="Logo-Laboral-Kutxa1.jpg"/>
          <p:cNvPicPr/>
          <p:nvPr/>
        </p:nvPicPr>
        <p:blipFill>
          <a:blip r:embed="rId5" cstate="print"/>
          <a:stretch>
            <a:fillRect/>
          </a:stretch>
        </p:blipFill>
        <p:spPr>
          <a:xfrm>
            <a:off x="1907704" y="3717032"/>
            <a:ext cx="1341918" cy="808074"/>
          </a:xfrm>
          <a:prstGeom prst="rect">
            <a:avLst/>
          </a:prstGeom>
        </p:spPr>
      </p:pic>
      <p:pic>
        <p:nvPicPr>
          <p:cNvPr id="12" name="11 Imagen" descr="Logotipo Obra Social &quot;la Caixa&quot;. Inicio de la web"/>
          <p:cNvPicPr/>
          <p:nvPr/>
        </p:nvPicPr>
        <p:blipFill>
          <a:blip r:embed="rId6" cstate="print"/>
          <a:srcRect/>
          <a:stretch>
            <a:fillRect/>
          </a:stretch>
        </p:blipFill>
        <p:spPr bwMode="auto">
          <a:xfrm>
            <a:off x="7164288" y="5373216"/>
            <a:ext cx="863453" cy="786809"/>
          </a:xfrm>
          <a:prstGeom prst="rect">
            <a:avLst/>
          </a:prstGeom>
          <a:noFill/>
          <a:ln w="9525">
            <a:noFill/>
            <a:miter lim="800000"/>
            <a:headEnd/>
            <a:tailEnd/>
          </a:ln>
        </p:spPr>
      </p:pic>
      <p:pic>
        <p:nvPicPr>
          <p:cNvPr id="13" name="12 Imagen" descr="asafes.jpg"/>
          <p:cNvPicPr/>
          <p:nvPr/>
        </p:nvPicPr>
        <p:blipFill>
          <a:blip r:embed="rId7" cstate="print"/>
          <a:stretch>
            <a:fillRect/>
          </a:stretch>
        </p:blipFill>
        <p:spPr>
          <a:xfrm>
            <a:off x="4427984" y="5085184"/>
            <a:ext cx="1344295" cy="1020725"/>
          </a:xfrm>
          <a:prstGeom prst="rect">
            <a:avLst/>
          </a:prstGeom>
        </p:spPr>
      </p:pic>
      <p:pic>
        <p:nvPicPr>
          <p:cNvPr id="14" name="13 Imagen" descr="C:\Documents and Settings\Administrador\Escritorio\logo fundacion anitua.jpg"/>
          <p:cNvPicPr/>
          <p:nvPr/>
        </p:nvPicPr>
        <p:blipFill>
          <a:blip r:embed="rId8" cstate="print"/>
          <a:srcRect/>
          <a:stretch>
            <a:fillRect/>
          </a:stretch>
        </p:blipFill>
        <p:spPr bwMode="auto">
          <a:xfrm>
            <a:off x="1357290" y="4929198"/>
            <a:ext cx="1947973" cy="1382232"/>
          </a:xfrm>
          <a:prstGeom prst="rect">
            <a:avLst/>
          </a:prstGeom>
          <a:noFill/>
          <a:ln w="9525">
            <a:noFill/>
            <a:miter lim="800000"/>
            <a:headEnd/>
            <a:tailEnd/>
          </a:ln>
        </p:spPr>
      </p:pic>
      <p:pic>
        <p:nvPicPr>
          <p:cNvPr id="15" name="43 Imagen" descr="osakidetza.jpg"/>
          <p:cNvPicPr/>
          <p:nvPr/>
        </p:nvPicPr>
        <p:blipFill>
          <a:blip r:embed="rId9" cstate="print"/>
          <a:stretch>
            <a:fillRect/>
          </a:stretch>
        </p:blipFill>
        <p:spPr>
          <a:xfrm>
            <a:off x="4644008" y="3645024"/>
            <a:ext cx="937881" cy="808074"/>
          </a:xfrm>
          <a:prstGeom prst="rect">
            <a:avLst/>
          </a:prstGeom>
        </p:spPr>
      </p:pic>
      <p:pic>
        <p:nvPicPr>
          <p:cNvPr id="48130" name="Picture 2" descr="C:\Documents and Settings\RECEPCION\Escritorio\FV1.jpeg"/>
          <p:cNvPicPr>
            <a:picLocks noChangeAspect="1" noChangeArrowheads="1"/>
          </p:cNvPicPr>
          <p:nvPr/>
        </p:nvPicPr>
        <p:blipFill>
          <a:blip r:embed="rId10" cstate="print"/>
          <a:srcRect/>
          <a:stretch>
            <a:fillRect/>
          </a:stretch>
        </p:blipFill>
        <p:spPr bwMode="auto">
          <a:xfrm>
            <a:off x="6660232" y="2276872"/>
            <a:ext cx="1538244" cy="7143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571480"/>
          </a:xfrm>
        </p:spPr>
        <p:txBody>
          <a:bodyPr>
            <a:normAutofit/>
          </a:bodyPr>
          <a:lstStyle/>
          <a:p>
            <a:r>
              <a:rPr lang="es-ES" sz="2800" dirty="0" smtClean="0">
                <a:solidFill>
                  <a:schemeClr val="accent2"/>
                </a:solidFill>
                <a:latin typeface="Century" pitchFamily="18" charset="0"/>
              </a:rPr>
              <a:t>AGRADECIMIENTOS / ESKERRAK</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43608" y="692696"/>
            <a:ext cx="7704856" cy="2664296"/>
          </a:xfrm>
        </p:spPr>
        <p:txBody>
          <a:bodyPr>
            <a:noAutofit/>
          </a:bodyPr>
          <a:lstStyle/>
          <a:p>
            <a:pPr algn="just">
              <a:buNone/>
            </a:pPr>
            <a:r>
              <a:rPr lang="es-ES" sz="1600" dirty="0" smtClean="0">
                <a:latin typeface="Calibri" pitchFamily="34" charset="0"/>
              </a:rPr>
              <a:t>	No podemos olvidar a las diferentes personas que colaboran mediante su asesoramiento en temas inmobiliarios, jurídicos, médicos o económicos, ni a los delegados tutelares que apoyan en el área de atención personalizada a las personas que apoyamos haciendo de brazo humano de la Fundación.</a:t>
            </a:r>
          </a:p>
          <a:p>
            <a:pPr algn="just">
              <a:buNone/>
            </a:pPr>
            <a:r>
              <a:rPr lang="es-ES" sz="1600" dirty="0" smtClean="0">
                <a:latin typeface="Calibri" pitchFamily="34" charset="0"/>
              </a:rPr>
              <a:t>							MUCHAS GRACIAS</a:t>
            </a:r>
          </a:p>
          <a:p>
            <a:pPr algn="just">
              <a:buNone/>
            </a:pPr>
            <a:r>
              <a:rPr lang="es-ES" sz="1600" dirty="0" smtClean="0">
                <a:latin typeface="Calibri" pitchFamily="34" charset="0"/>
              </a:rPr>
              <a:t>	Ezin dugu ahaztu gurekin elkarlanean aritzen diren pertsonak, aholkularitza ematen digute gai higiezinen, juridiko, mediku edo/eta ekonomikoetan. Ezta ere babes ordezkariak prestatzen duten lanagatik, arreta pertsonalizatua eskaintzen dietelako tutoretzapeko pertsonei eta askotan bitartekariak bihurtzen dira </a:t>
            </a:r>
            <a:r>
              <a:rPr lang="es-ES" sz="1600" dirty="0" err="1" smtClean="0">
                <a:latin typeface="Calibri" pitchFamily="34" charset="0"/>
              </a:rPr>
              <a:t>Fundazioarekin</a:t>
            </a:r>
            <a:r>
              <a:rPr lang="es-ES" sz="1600" dirty="0" smtClean="0">
                <a:latin typeface="Calibri" pitchFamily="34" charset="0"/>
              </a:rPr>
              <a:t>.</a:t>
            </a:r>
          </a:p>
          <a:p>
            <a:pPr algn="just">
              <a:buNone/>
            </a:pPr>
            <a:r>
              <a:rPr lang="es-ES" sz="1600" dirty="0" smtClean="0">
                <a:latin typeface="Calibri" pitchFamily="34" charset="0"/>
              </a:rPr>
              <a:t>					</a:t>
            </a:r>
          </a:p>
          <a:p>
            <a:pPr algn="just">
              <a:buNone/>
            </a:pPr>
            <a:r>
              <a:rPr lang="es-ES" sz="1600" dirty="0" smtClean="0">
                <a:latin typeface="Calibri" pitchFamily="34" charset="0"/>
              </a:rPr>
              <a:t>							     ESKERRIK ASKO</a:t>
            </a:r>
          </a:p>
          <a:p>
            <a:pPr algn="ctr"/>
            <a:endParaRPr lang="es-ES" sz="1600" dirty="0"/>
          </a:p>
        </p:txBody>
      </p:sp>
      <p:pic>
        <p:nvPicPr>
          <p:cNvPr id="4" name="3 Imagen"/>
          <p:cNvPicPr/>
          <p:nvPr/>
        </p:nvPicPr>
        <p:blipFill>
          <a:blip r:embed="rId2" cstate="print">
            <a:clrChange>
              <a:clrFrom>
                <a:srgbClr val="FFFFFF"/>
              </a:clrFrom>
              <a:clrTo>
                <a:srgbClr val="FFFFFF">
                  <a:alpha val="0"/>
                </a:srgbClr>
              </a:clrTo>
            </a:clrChange>
          </a:blip>
          <a:srcRect l="2343" t="17578" r="37305" b="14306"/>
          <a:stretch>
            <a:fillRect/>
          </a:stretch>
        </p:blipFill>
        <p:spPr bwMode="auto">
          <a:xfrm>
            <a:off x="1979712" y="2996952"/>
            <a:ext cx="3456384"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7498080" cy="928670"/>
          </a:xfrm>
        </p:spPr>
        <p:txBody>
          <a:bodyPr>
            <a:normAutofit fontScale="90000"/>
          </a:bodyPr>
          <a:lstStyle/>
          <a:p>
            <a:r>
              <a:rPr lang="es-ES" sz="2800" dirty="0" smtClean="0">
                <a:solidFill>
                  <a:schemeClr val="accent2"/>
                </a:solidFill>
                <a:latin typeface="Century" pitchFamily="18" charset="0"/>
              </a:rPr>
              <a:t>FUNDACIÓN  BEROA/ BEROA FUNDAZIOA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000100" y="1412776"/>
            <a:ext cx="8143900" cy="1158968"/>
          </a:xfrm>
          <a:solidFill>
            <a:schemeClr val="bg1">
              <a:lumMod val="50000"/>
            </a:schemeClr>
          </a:solidFill>
        </p:spPr>
        <p:txBody>
          <a:bodyPr>
            <a:noAutofit/>
          </a:bodyPr>
          <a:lstStyle/>
          <a:p>
            <a:pPr algn="just">
              <a:buNone/>
            </a:pPr>
            <a:r>
              <a:rPr lang="es-ES" sz="1600" dirty="0" smtClean="0">
                <a:solidFill>
                  <a:schemeClr val="bg1"/>
                </a:solidFill>
                <a:latin typeface="Calibri" pitchFamily="34" charset="0"/>
              </a:rPr>
              <a:t>	</a:t>
            </a:r>
          </a:p>
          <a:p>
            <a:pPr algn="just">
              <a:buNone/>
            </a:pPr>
            <a:r>
              <a:rPr lang="es-ES" sz="1600" dirty="0" smtClean="0">
                <a:solidFill>
                  <a:schemeClr val="bg1"/>
                </a:solidFill>
                <a:latin typeface="Calibri" pitchFamily="34" charset="0"/>
              </a:rPr>
              <a:t>Ofrecemos a las personas con  problemas de salud mental el poyo que necesiten para que puedan ejercer su capacidad jurídica en igualdad de condiciones que los demás.</a:t>
            </a:r>
            <a:endParaRPr lang="es-ES" sz="1600" dirty="0">
              <a:solidFill>
                <a:schemeClr val="bg1"/>
              </a:solidFill>
              <a:latin typeface="Calibri" pitchFamily="34" charset="0"/>
            </a:endParaRPr>
          </a:p>
        </p:txBody>
      </p:sp>
      <p:sp>
        <p:nvSpPr>
          <p:cNvPr id="4" name="3 CuadroTexto"/>
          <p:cNvSpPr txBox="1"/>
          <p:nvPr/>
        </p:nvSpPr>
        <p:spPr>
          <a:xfrm>
            <a:off x="1331640" y="2708920"/>
            <a:ext cx="3097484" cy="3062377"/>
          </a:xfrm>
          <a:prstGeom prst="rect">
            <a:avLst/>
          </a:prstGeom>
          <a:noFill/>
        </p:spPr>
        <p:txBody>
          <a:bodyPr wrap="square" rtlCol="0">
            <a:spAutoFit/>
          </a:bodyPr>
          <a:lstStyle/>
          <a:p>
            <a:pPr algn="just"/>
            <a:r>
              <a:rPr lang="es-ES" sz="2000" i="1" u="sng" dirty="0" smtClean="0">
                <a:solidFill>
                  <a:schemeClr val="accent4"/>
                </a:solidFill>
                <a:latin typeface="Calibri" pitchFamily="34" charset="0"/>
              </a:rPr>
              <a:t>Fines</a:t>
            </a:r>
          </a:p>
          <a:p>
            <a:pPr algn="just"/>
            <a:endParaRPr lang="es-ES" sz="500" dirty="0" smtClean="0">
              <a:latin typeface="Calibri" pitchFamily="34" charset="0"/>
            </a:endParaRPr>
          </a:p>
          <a:p>
            <a:pPr algn="just"/>
            <a:r>
              <a:rPr lang="es-ES" sz="1400" dirty="0" smtClean="0">
                <a:latin typeface="Calibri" pitchFamily="34" charset="0"/>
              </a:rPr>
              <a:t>El trabajo que desarrolla Beroa, está destinado a prestar apoyos a las personas con enfermedad mental grave</a:t>
            </a:r>
          </a:p>
          <a:p>
            <a:pPr algn="just"/>
            <a:r>
              <a:rPr lang="es-ES" sz="1400" dirty="0" smtClean="0">
                <a:latin typeface="Calibri" pitchFamily="34" charset="0"/>
              </a:rPr>
              <a:t>.</a:t>
            </a:r>
          </a:p>
          <a:p>
            <a:pPr algn="just"/>
            <a:r>
              <a:rPr lang="es-ES" sz="1400" dirty="0" smtClean="0">
                <a:latin typeface="Calibri" pitchFamily="34" charset="0"/>
              </a:rPr>
              <a:t>La Fundación tiene por objeto el ejercicio directo de  medidas de apoyo a personas con problemas de salud mental para que puedan ejercer su capacidad jurídica en igualdad de condiciones que el resto. </a:t>
            </a:r>
            <a:endParaRPr lang="es-ES" sz="1400" dirty="0" smtClean="0"/>
          </a:p>
          <a:p>
            <a:pPr algn="just"/>
            <a:endParaRPr lang="es-ES" sz="1600" i="1" u="sng" dirty="0" smtClean="0">
              <a:solidFill>
                <a:schemeClr val="accent4"/>
              </a:solidFill>
            </a:endParaRPr>
          </a:p>
          <a:p>
            <a:pPr algn="just"/>
            <a:endParaRPr lang="es-ES" sz="1200" dirty="0">
              <a:latin typeface="Calibri" pitchFamily="34" charset="0"/>
            </a:endParaRPr>
          </a:p>
        </p:txBody>
      </p:sp>
      <p:sp>
        <p:nvSpPr>
          <p:cNvPr id="5" name="4 CuadroTexto"/>
          <p:cNvSpPr txBox="1"/>
          <p:nvPr/>
        </p:nvSpPr>
        <p:spPr>
          <a:xfrm>
            <a:off x="5436096" y="2780928"/>
            <a:ext cx="3350746" cy="3462486"/>
          </a:xfrm>
          <a:prstGeom prst="rect">
            <a:avLst/>
          </a:prstGeom>
          <a:noFill/>
        </p:spPr>
        <p:txBody>
          <a:bodyPr wrap="square" rtlCol="0">
            <a:spAutoFit/>
          </a:bodyPr>
          <a:lstStyle/>
          <a:p>
            <a:pPr algn="just"/>
            <a:r>
              <a:rPr lang="es-ES" sz="2000" i="1" u="sng" dirty="0" smtClean="0">
                <a:solidFill>
                  <a:schemeClr val="accent4"/>
                </a:solidFill>
                <a:latin typeface="Calibri" pitchFamily="34" charset="0"/>
              </a:rPr>
              <a:t>Funcionamiento</a:t>
            </a:r>
          </a:p>
          <a:p>
            <a:pPr algn="just"/>
            <a:endParaRPr lang="es-ES" sz="500" dirty="0" smtClean="0">
              <a:latin typeface="Calibri" pitchFamily="34" charset="0"/>
            </a:endParaRPr>
          </a:p>
          <a:p>
            <a:pPr algn="just"/>
            <a:r>
              <a:rPr lang="es-ES" sz="1400" dirty="0" smtClean="0">
                <a:latin typeface="Calibri" pitchFamily="34" charset="0"/>
              </a:rPr>
              <a:t>El funcionamiento interno de la Entidad se basa en la distribución del trabajo a través de las distintas áreas o departamentos de forma transversal.</a:t>
            </a:r>
          </a:p>
          <a:p>
            <a:pPr algn="just"/>
            <a:r>
              <a:rPr lang="es-ES" sz="1400" dirty="0" smtClean="0">
                <a:latin typeface="Calibri" pitchFamily="34" charset="0"/>
              </a:rPr>
              <a:t>Profesionales de los ámbitos social, económico y jurídico se ponen a disposición de la persona y sus bienes, cuyo apoyo ha sido encomendada judicialmente a la Fundación.</a:t>
            </a:r>
          </a:p>
          <a:p>
            <a:pPr algn="just"/>
            <a:r>
              <a:rPr lang="es-ES" sz="1400" dirty="0" smtClean="0">
                <a:latin typeface="Calibri" pitchFamily="34" charset="0"/>
              </a:rPr>
              <a:t>Una Gestión de Calidad  se consigue gracias al trabajo organizado en un mapa de procesos que entrelaza los procedimientos de trabajo de las diferentes áreas.</a:t>
            </a:r>
          </a:p>
          <a:p>
            <a:pPr algn="just"/>
            <a:endParaRPr lang="es-ES" sz="1200" dirty="0">
              <a:latin typeface="Calibri" pitchFamily="34" charset="0"/>
            </a:endParaRPr>
          </a:p>
        </p:txBody>
      </p:sp>
      <p:cxnSp>
        <p:nvCxnSpPr>
          <p:cNvPr id="7" name="6 Conector recto"/>
          <p:cNvCxnSpPr/>
          <p:nvPr/>
        </p:nvCxnSpPr>
        <p:spPr>
          <a:xfrm rot="5400000">
            <a:off x="3286910" y="4714090"/>
            <a:ext cx="328614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3358348" y="4714090"/>
            <a:ext cx="328614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CuadroTexto"/>
          <p:cNvSpPr txBox="1"/>
          <p:nvPr/>
        </p:nvSpPr>
        <p:spPr>
          <a:xfrm>
            <a:off x="3779912" y="3115950"/>
            <a:ext cx="2643206" cy="292388"/>
          </a:xfrm>
          <a:prstGeom prst="rect">
            <a:avLst/>
          </a:prstGeom>
          <a:noFill/>
        </p:spPr>
        <p:txBody>
          <a:bodyPr wrap="square" rtlCol="0">
            <a:spAutoFit/>
          </a:bodyPr>
          <a:lstStyle/>
          <a:p>
            <a:pPr algn="just"/>
            <a:endParaRPr lang="es-ES" sz="1300" dirty="0"/>
          </a:p>
        </p:txBody>
      </p:sp>
      <p:sp>
        <p:nvSpPr>
          <p:cNvPr id="33" name="32 CuadroTexto"/>
          <p:cNvSpPr txBox="1"/>
          <p:nvPr/>
        </p:nvSpPr>
        <p:spPr>
          <a:xfrm>
            <a:off x="6551556" y="3140968"/>
            <a:ext cx="2484940" cy="292388"/>
          </a:xfrm>
          <a:prstGeom prst="rect">
            <a:avLst/>
          </a:prstGeom>
          <a:noFill/>
        </p:spPr>
        <p:txBody>
          <a:bodyPr wrap="square" rtlCol="0">
            <a:spAutoFit/>
          </a:bodyPr>
          <a:lstStyle/>
          <a:p>
            <a:pPr algn="just"/>
            <a:r>
              <a:rPr lang="es-ES" sz="1300" dirty="0" smtClean="0">
                <a:solidFill>
                  <a:schemeClr val="bg1"/>
                </a:solidFill>
                <a:latin typeface="Calibri" pitchFamily="34" charset="0"/>
              </a:rPr>
              <a:t> </a:t>
            </a:r>
            <a:endParaRPr lang="es-ES" sz="1300" dirty="0">
              <a:solidFill>
                <a:schemeClr val="bg1"/>
              </a:solidFill>
              <a:latin typeface="Calibri" pitchFamily="34" charset="0"/>
            </a:endParaRPr>
          </a:p>
        </p:txBody>
      </p:sp>
      <p:sp>
        <p:nvSpPr>
          <p:cNvPr id="72" name="1 Título"/>
          <p:cNvSpPr>
            <a:spLocks noGrp="1"/>
          </p:cNvSpPr>
          <p:nvPr>
            <p:ph type="title"/>
          </p:nvPr>
        </p:nvSpPr>
        <p:spPr>
          <a:xfrm>
            <a:off x="1000100" y="0"/>
            <a:ext cx="7498080" cy="785794"/>
          </a:xfrm>
        </p:spPr>
        <p:txBody>
          <a:bodyPr>
            <a:normAutofit/>
          </a:bodyPr>
          <a:lstStyle/>
          <a:p>
            <a:r>
              <a:rPr lang="es-ES" sz="2800" dirty="0" smtClean="0">
                <a:solidFill>
                  <a:srgbClr val="FFC000"/>
                </a:solidFill>
                <a:latin typeface="Century" pitchFamily="18" charset="0"/>
              </a:rPr>
              <a:t>LA MISIÓN/ MISIOA</a:t>
            </a:r>
            <a:endParaRPr lang="es-ES" sz="2800" dirty="0">
              <a:solidFill>
                <a:srgbClr val="FFC000"/>
              </a:solidFill>
              <a:latin typeface="Century" pitchFamily="18" charset="0"/>
            </a:endParaRPr>
          </a:p>
        </p:txBody>
      </p:sp>
      <p:grpSp>
        <p:nvGrpSpPr>
          <p:cNvPr id="29" name="28 Grupo"/>
          <p:cNvGrpSpPr/>
          <p:nvPr/>
        </p:nvGrpSpPr>
        <p:grpSpPr>
          <a:xfrm>
            <a:off x="2263128" y="800992"/>
            <a:ext cx="5322322" cy="3652090"/>
            <a:chOff x="3786182" y="836712"/>
            <a:chExt cx="5322322" cy="3652090"/>
          </a:xfrm>
        </p:grpSpPr>
        <p:sp>
          <p:nvSpPr>
            <p:cNvPr id="30" name="29 Rectángulo redondeado"/>
            <p:cNvSpPr/>
            <p:nvPr/>
          </p:nvSpPr>
          <p:spPr>
            <a:xfrm>
              <a:off x="3786182" y="3143248"/>
              <a:ext cx="2571768" cy="121444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3" name="22 Grupo"/>
            <p:cNvGrpSpPr/>
            <p:nvPr/>
          </p:nvGrpSpPr>
          <p:grpSpPr>
            <a:xfrm>
              <a:off x="4321588" y="836712"/>
              <a:ext cx="4143404" cy="1785950"/>
              <a:chOff x="1357290" y="1071546"/>
              <a:chExt cx="4143404" cy="1785950"/>
            </a:xfrm>
          </p:grpSpPr>
          <p:sp>
            <p:nvSpPr>
              <p:cNvPr id="14" name="13 Forma libre"/>
              <p:cNvSpPr/>
              <p:nvPr/>
            </p:nvSpPr>
            <p:spPr>
              <a:xfrm>
                <a:off x="2071670" y="1500174"/>
                <a:ext cx="3429024" cy="1357322"/>
              </a:xfrm>
              <a:custGeom>
                <a:avLst/>
                <a:gdLst>
                  <a:gd name="connsiteX0" fmla="*/ 0 w 2571768"/>
                  <a:gd name="connsiteY0" fmla="*/ 0 h 1357322"/>
                  <a:gd name="connsiteX1" fmla="*/ 2571768 w 2571768"/>
                  <a:gd name="connsiteY1" fmla="*/ 0 h 1357322"/>
                  <a:gd name="connsiteX2" fmla="*/ 2571768 w 2571768"/>
                  <a:gd name="connsiteY2" fmla="*/ 1357322 h 1357322"/>
                  <a:gd name="connsiteX3" fmla="*/ 0 w 2571768"/>
                  <a:gd name="connsiteY3" fmla="*/ 1357322 h 1357322"/>
                  <a:gd name="connsiteX4" fmla="*/ 0 w 2571768"/>
                  <a:gd name="connsiteY4" fmla="*/ 0 h 13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68" h="1357322">
                    <a:moveTo>
                      <a:pt x="0" y="0"/>
                    </a:moveTo>
                    <a:lnTo>
                      <a:pt x="2571768" y="0"/>
                    </a:lnTo>
                    <a:lnTo>
                      <a:pt x="2571768" y="1357322"/>
                    </a:lnTo>
                    <a:lnTo>
                      <a:pt x="0" y="1357322"/>
                    </a:lnTo>
                    <a:lnTo>
                      <a:pt x="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Elipse"/>
              <p:cNvSpPr/>
              <p:nvPr/>
            </p:nvSpPr>
            <p:spPr>
              <a:xfrm>
                <a:off x="1357290" y="1643050"/>
                <a:ext cx="857256" cy="785818"/>
              </a:xfrm>
              <a:prstGeom prst="ellipse">
                <a:avLst/>
              </a:prstGeom>
              <a:ln w="5715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1</a:t>
                </a:r>
                <a:endParaRPr lang="es-E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
            <p:nvSpPr>
              <p:cNvPr id="21" name="20 Rectángulo"/>
              <p:cNvSpPr/>
              <p:nvPr/>
            </p:nvSpPr>
            <p:spPr>
              <a:xfrm>
                <a:off x="2071670" y="1071546"/>
                <a:ext cx="3429024" cy="42862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PROMOVER</a:t>
                </a:r>
                <a:endParaRPr lang="es-ES" dirty="0">
                  <a:solidFill>
                    <a:schemeClr val="tx1"/>
                  </a:solidFill>
                </a:endParaRPr>
              </a:p>
            </p:txBody>
          </p:sp>
          <p:sp>
            <p:nvSpPr>
              <p:cNvPr id="22" name="21 CuadroTexto"/>
              <p:cNvSpPr txBox="1"/>
              <p:nvPr/>
            </p:nvSpPr>
            <p:spPr>
              <a:xfrm>
                <a:off x="2214546" y="1436218"/>
                <a:ext cx="3286148" cy="1092607"/>
              </a:xfrm>
              <a:prstGeom prst="rect">
                <a:avLst/>
              </a:prstGeom>
              <a:noFill/>
            </p:spPr>
            <p:txBody>
              <a:bodyPr wrap="square" rtlCol="0">
                <a:spAutoFit/>
              </a:bodyPr>
              <a:lstStyle/>
              <a:p>
                <a:pPr algn="just"/>
                <a:endParaRPr lang="es-ES" sz="1300" dirty="0" smtClean="0">
                  <a:solidFill>
                    <a:schemeClr val="bg1"/>
                  </a:solidFill>
                  <a:latin typeface="Calibri" pitchFamily="34" charset="0"/>
                </a:endParaRPr>
              </a:p>
              <a:p>
                <a:pPr algn="just"/>
                <a:r>
                  <a:rPr lang="es-ES" sz="1300" dirty="0" smtClean="0">
                    <a:solidFill>
                      <a:schemeClr val="bg1"/>
                    </a:solidFill>
                    <a:latin typeface="Calibri" pitchFamily="34" charset="0"/>
                  </a:rPr>
                  <a:t>Promover apoyos para las personas con enfermedad mental que los precisen para el ejercicio de su capacidad jurídica en  igualdad de condiciones que el resto. </a:t>
                </a:r>
                <a:endParaRPr lang="es-ES" sz="1300" dirty="0">
                  <a:solidFill>
                    <a:schemeClr val="bg1"/>
                  </a:solidFill>
                </a:endParaRPr>
              </a:p>
            </p:txBody>
          </p:sp>
        </p:grpSp>
        <p:sp>
          <p:nvSpPr>
            <p:cNvPr id="31" name="30 Rectángulo redondeado"/>
            <p:cNvSpPr/>
            <p:nvPr/>
          </p:nvSpPr>
          <p:spPr>
            <a:xfrm>
              <a:off x="6536166" y="3194166"/>
              <a:ext cx="2500330" cy="114300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31 Flecha arriba"/>
            <p:cNvSpPr/>
            <p:nvPr/>
          </p:nvSpPr>
          <p:spPr>
            <a:xfrm rot="2765770">
              <a:off x="5236645" y="2572337"/>
              <a:ext cx="500066" cy="571504"/>
            </a:xfrm>
            <a:prstGeom prst="upArrow">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33 Flecha arriba"/>
            <p:cNvSpPr/>
            <p:nvPr/>
          </p:nvSpPr>
          <p:spPr>
            <a:xfrm rot="19448251">
              <a:off x="7084799" y="2572094"/>
              <a:ext cx="500066" cy="571504"/>
            </a:xfrm>
            <a:prstGeom prst="upArrow">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3923928" y="3119196"/>
              <a:ext cx="2592288" cy="1369606"/>
            </a:xfrm>
            <a:prstGeom prst="rect">
              <a:avLst/>
            </a:prstGeom>
            <a:noFill/>
          </p:spPr>
          <p:txBody>
            <a:bodyPr wrap="square" rtlCol="0">
              <a:spAutoFit/>
            </a:bodyPr>
            <a:lstStyle/>
            <a:p>
              <a:r>
                <a:rPr lang="es-ES" sz="1300" dirty="0" smtClean="0">
                  <a:solidFill>
                    <a:schemeClr val="bg1"/>
                  </a:solidFill>
                  <a:latin typeface="Calibri" pitchFamily="34" charset="0"/>
                </a:rPr>
                <a:t>Asesorar a personas con enfermedad mental, familiares, allegados y profesionales sobre las medidas de apoyo para la capacidad jurídica vigentes. </a:t>
              </a:r>
              <a:endParaRPr lang="es-ES" sz="1300" dirty="0" smtClean="0">
                <a:solidFill>
                  <a:schemeClr val="bg1"/>
                </a:solidFill>
              </a:endParaRPr>
            </a:p>
            <a:p>
              <a:endParaRPr lang="es-ES" dirty="0"/>
            </a:p>
          </p:txBody>
        </p:sp>
        <p:sp>
          <p:nvSpPr>
            <p:cNvPr id="27" name="26 CuadroTexto"/>
            <p:cNvSpPr txBox="1"/>
            <p:nvPr/>
          </p:nvSpPr>
          <p:spPr>
            <a:xfrm>
              <a:off x="6732240" y="3119196"/>
              <a:ext cx="2376264" cy="1092607"/>
            </a:xfrm>
            <a:prstGeom prst="rect">
              <a:avLst/>
            </a:prstGeom>
            <a:noFill/>
          </p:spPr>
          <p:txBody>
            <a:bodyPr wrap="square" rtlCol="0">
              <a:spAutoFit/>
            </a:bodyPr>
            <a:lstStyle/>
            <a:p>
              <a:r>
                <a:rPr lang="es-ES" sz="1300" dirty="0" smtClean="0">
                  <a:solidFill>
                    <a:schemeClr val="bg1"/>
                  </a:solidFill>
                  <a:latin typeface="Calibri" pitchFamily="34" charset="0"/>
                </a:rPr>
                <a:t>Poner en conocimiento del juzgado supuestos de personas con enfermedad mental que pueden precisar de medidas de apoyo.</a:t>
              </a:r>
              <a:endParaRPr lang="es-ES" sz="1300" dirty="0">
                <a:solidFill>
                  <a:schemeClr val="bg1"/>
                </a:solidFill>
              </a:endParaRPr>
            </a:p>
          </p:txBody>
        </p:sp>
      </p:grpSp>
      <p:grpSp>
        <p:nvGrpSpPr>
          <p:cNvPr id="44" name="43 Grupo"/>
          <p:cNvGrpSpPr/>
          <p:nvPr/>
        </p:nvGrpSpPr>
        <p:grpSpPr>
          <a:xfrm>
            <a:off x="1187624" y="4500568"/>
            <a:ext cx="6669954" cy="2127676"/>
            <a:chOff x="1214414" y="4500568"/>
            <a:chExt cx="6669954" cy="2127676"/>
          </a:xfrm>
        </p:grpSpPr>
        <p:sp>
          <p:nvSpPr>
            <p:cNvPr id="35" name="34 Rectángulo"/>
            <p:cNvSpPr/>
            <p:nvPr/>
          </p:nvSpPr>
          <p:spPr>
            <a:xfrm>
              <a:off x="1979712" y="5085184"/>
              <a:ext cx="5904656" cy="154306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p:txBody>
        </p:sp>
        <p:sp>
          <p:nvSpPr>
            <p:cNvPr id="36" name="35 Rectángulo"/>
            <p:cNvSpPr/>
            <p:nvPr/>
          </p:nvSpPr>
          <p:spPr>
            <a:xfrm>
              <a:off x="1970816" y="4500568"/>
              <a:ext cx="5904656" cy="60007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37 Elipse"/>
            <p:cNvSpPr/>
            <p:nvPr/>
          </p:nvSpPr>
          <p:spPr>
            <a:xfrm>
              <a:off x="1214414" y="5357824"/>
              <a:ext cx="907683" cy="942981"/>
            </a:xfrm>
            <a:prstGeom prst="ellipse">
              <a:avLst/>
            </a:prstGeom>
            <a:ln w="57150">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rPr>
                <a:t>2</a:t>
              </a:r>
              <a:endParaRPr lang="es-E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ndParaRPr>
            </a:p>
          </p:txBody>
        </p:sp>
        <p:sp>
          <p:nvSpPr>
            <p:cNvPr id="39" name="38 CuadroTexto"/>
            <p:cNvSpPr txBox="1"/>
            <p:nvPr/>
          </p:nvSpPr>
          <p:spPr>
            <a:xfrm>
              <a:off x="3732056" y="4586294"/>
              <a:ext cx="2496128" cy="369332"/>
            </a:xfrm>
            <a:prstGeom prst="rect">
              <a:avLst/>
            </a:prstGeom>
            <a:noFill/>
          </p:spPr>
          <p:txBody>
            <a:bodyPr wrap="square" rtlCol="0">
              <a:spAutoFit/>
            </a:bodyPr>
            <a:lstStyle/>
            <a:p>
              <a:pPr algn="ctr"/>
              <a:r>
                <a:rPr lang="es-ES" dirty="0" smtClean="0"/>
                <a:t>ASUMIR/EJERCER</a:t>
              </a:r>
              <a:endParaRPr lang="es-ES" dirty="0"/>
            </a:p>
          </p:txBody>
        </p:sp>
        <p:sp>
          <p:nvSpPr>
            <p:cNvPr id="37" name="36 CuadroTexto"/>
            <p:cNvSpPr txBox="1"/>
            <p:nvPr/>
          </p:nvSpPr>
          <p:spPr>
            <a:xfrm>
              <a:off x="2195736" y="5301208"/>
              <a:ext cx="5472608" cy="954107"/>
            </a:xfrm>
            <a:prstGeom prst="rect">
              <a:avLst/>
            </a:prstGeom>
            <a:noFill/>
          </p:spPr>
          <p:txBody>
            <a:bodyPr wrap="square" rtlCol="0">
              <a:spAutoFit/>
            </a:bodyPr>
            <a:lstStyle/>
            <a:p>
              <a:pPr algn="just">
                <a:buFont typeface="Arial" pitchFamily="34" charset="0"/>
                <a:buChar char="•"/>
              </a:pPr>
              <a:r>
                <a:rPr lang="es-ES" sz="1400" dirty="0" smtClean="0">
                  <a:solidFill>
                    <a:schemeClr val="bg1"/>
                  </a:solidFill>
                  <a:latin typeface="Calibri" pitchFamily="34" charset="0"/>
                </a:rPr>
                <a:t>Durante el procedimiento de provisión de apoyos, el cargo de defensor judicial o administrador provisional.</a:t>
              </a:r>
            </a:p>
            <a:p>
              <a:pPr algn="just">
                <a:buFont typeface="Arial" pitchFamily="34" charset="0"/>
                <a:buChar char="•"/>
              </a:pPr>
              <a:r>
                <a:rPr lang="es-ES" sz="1400" dirty="0" smtClean="0">
                  <a:solidFill>
                    <a:schemeClr val="bg1"/>
                  </a:solidFill>
                  <a:latin typeface="Calibri" pitchFamily="34" charset="0"/>
                </a:rPr>
                <a:t>Cualquier medida de apoyo establecida dentro del proceso de provisión de apoyos cuando así sea acordado por el Juez.</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571604" y="1000108"/>
            <a:ext cx="1928826" cy="1714512"/>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5" name="4 Elipse"/>
          <p:cNvSpPr/>
          <p:nvPr/>
        </p:nvSpPr>
        <p:spPr>
          <a:xfrm>
            <a:off x="6643702" y="714356"/>
            <a:ext cx="1928826" cy="178595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6" name="5 Elipse"/>
          <p:cNvSpPr/>
          <p:nvPr/>
        </p:nvSpPr>
        <p:spPr>
          <a:xfrm>
            <a:off x="4643438" y="2285992"/>
            <a:ext cx="1714512" cy="150019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6 Elipse"/>
          <p:cNvSpPr/>
          <p:nvPr/>
        </p:nvSpPr>
        <p:spPr>
          <a:xfrm>
            <a:off x="7000892" y="3286124"/>
            <a:ext cx="1643074" cy="1500198"/>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8" name="7 Elipse"/>
          <p:cNvSpPr/>
          <p:nvPr/>
        </p:nvSpPr>
        <p:spPr>
          <a:xfrm>
            <a:off x="3500430" y="3929066"/>
            <a:ext cx="2071702" cy="1928826"/>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8 Elipse"/>
          <p:cNvSpPr/>
          <p:nvPr/>
        </p:nvSpPr>
        <p:spPr>
          <a:xfrm>
            <a:off x="6929454" y="5143512"/>
            <a:ext cx="1500198" cy="142876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sp>
        <p:nvSpPr>
          <p:cNvPr id="10" name="9 Elipse"/>
          <p:cNvSpPr/>
          <p:nvPr/>
        </p:nvSpPr>
        <p:spPr>
          <a:xfrm>
            <a:off x="1285852" y="4786322"/>
            <a:ext cx="1857388" cy="178595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dirty="0"/>
          </a:p>
        </p:txBody>
      </p:sp>
      <p:sp>
        <p:nvSpPr>
          <p:cNvPr id="11" name="10 CuadroTexto"/>
          <p:cNvSpPr txBox="1"/>
          <p:nvPr/>
        </p:nvSpPr>
        <p:spPr>
          <a:xfrm>
            <a:off x="1500166" y="1643050"/>
            <a:ext cx="2206174" cy="369332"/>
          </a:xfrm>
          <a:prstGeom prst="rect">
            <a:avLst/>
          </a:prstGeom>
          <a:noFill/>
        </p:spPr>
        <p:txBody>
          <a:bodyPr wrap="square" rtlCol="0">
            <a:spAutoFit/>
          </a:bodyPr>
          <a:lstStyle/>
          <a:p>
            <a:r>
              <a:rPr lang="es-ES" b="1" dirty="0" smtClean="0">
                <a:latin typeface="Calibri" pitchFamily="34" charset="0"/>
              </a:rPr>
              <a:t>INDIVIDUALIZACIÓN</a:t>
            </a:r>
            <a:endParaRPr lang="es-ES" b="1" dirty="0">
              <a:latin typeface="Calibri" pitchFamily="34" charset="0"/>
            </a:endParaRPr>
          </a:p>
        </p:txBody>
      </p:sp>
      <p:sp>
        <p:nvSpPr>
          <p:cNvPr id="12" name="11 CuadroTexto"/>
          <p:cNvSpPr txBox="1"/>
          <p:nvPr/>
        </p:nvSpPr>
        <p:spPr>
          <a:xfrm>
            <a:off x="3505193" y="4572008"/>
            <a:ext cx="2209815" cy="492443"/>
          </a:xfrm>
          <a:prstGeom prst="rect">
            <a:avLst/>
          </a:prstGeom>
          <a:noFill/>
        </p:spPr>
        <p:txBody>
          <a:bodyPr wrap="square" rtlCol="0">
            <a:spAutoFit/>
          </a:bodyPr>
          <a:lstStyle/>
          <a:p>
            <a:r>
              <a:rPr lang="es-ES" sz="2600" b="1" dirty="0" smtClean="0">
                <a:latin typeface="Calibri" pitchFamily="34" charset="0"/>
              </a:rPr>
              <a:t>INTEGRACIÓN</a:t>
            </a:r>
            <a:endParaRPr lang="es-ES" sz="2600" b="1" dirty="0">
              <a:latin typeface="Calibri" pitchFamily="34" charset="0"/>
            </a:endParaRPr>
          </a:p>
        </p:txBody>
      </p:sp>
      <p:sp>
        <p:nvSpPr>
          <p:cNvPr id="13" name="12 CuadroTexto"/>
          <p:cNvSpPr txBox="1"/>
          <p:nvPr/>
        </p:nvSpPr>
        <p:spPr>
          <a:xfrm>
            <a:off x="4643438" y="2857496"/>
            <a:ext cx="1714512" cy="430887"/>
          </a:xfrm>
          <a:prstGeom prst="rect">
            <a:avLst/>
          </a:prstGeom>
          <a:noFill/>
        </p:spPr>
        <p:txBody>
          <a:bodyPr wrap="square" rtlCol="0">
            <a:spAutoFit/>
          </a:bodyPr>
          <a:lstStyle/>
          <a:p>
            <a:pPr algn="ctr"/>
            <a:r>
              <a:rPr lang="es-ES" sz="2200" b="1" dirty="0" smtClean="0">
                <a:latin typeface="Calibri" pitchFamily="34" charset="0"/>
              </a:rPr>
              <a:t>PREVENCIÓN</a:t>
            </a:r>
            <a:endParaRPr lang="es-ES" sz="2200" b="1" dirty="0">
              <a:latin typeface="Calibri" pitchFamily="34" charset="0"/>
            </a:endParaRPr>
          </a:p>
        </p:txBody>
      </p:sp>
      <p:sp>
        <p:nvSpPr>
          <p:cNvPr id="14" name="13 CuadroTexto"/>
          <p:cNvSpPr txBox="1"/>
          <p:nvPr/>
        </p:nvSpPr>
        <p:spPr>
          <a:xfrm>
            <a:off x="7072330" y="5357826"/>
            <a:ext cx="1285884" cy="1015663"/>
          </a:xfrm>
          <a:prstGeom prst="rect">
            <a:avLst/>
          </a:prstGeom>
          <a:noFill/>
        </p:spPr>
        <p:txBody>
          <a:bodyPr wrap="square" rtlCol="0">
            <a:spAutoFit/>
          </a:bodyPr>
          <a:lstStyle/>
          <a:p>
            <a:pPr algn="ctr"/>
            <a:r>
              <a:rPr lang="es-ES" sz="2000" b="1" dirty="0" smtClean="0">
                <a:latin typeface="Calibri" pitchFamily="34" charset="0"/>
              </a:rPr>
              <a:t>CALIDAD DE LA ATENCIÓN</a:t>
            </a:r>
            <a:endParaRPr lang="es-ES" sz="2000" b="1" dirty="0">
              <a:latin typeface="Calibri" pitchFamily="34" charset="0"/>
            </a:endParaRPr>
          </a:p>
        </p:txBody>
      </p:sp>
      <p:sp>
        <p:nvSpPr>
          <p:cNvPr id="15" name="14 CuadroTexto"/>
          <p:cNvSpPr txBox="1"/>
          <p:nvPr/>
        </p:nvSpPr>
        <p:spPr>
          <a:xfrm>
            <a:off x="6572264" y="1416594"/>
            <a:ext cx="2000264" cy="369332"/>
          </a:xfrm>
          <a:prstGeom prst="rect">
            <a:avLst/>
          </a:prstGeom>
          <a:noFill/>
        </p:spPr>
        <p:txBody>
          <a:bodyPr wrap="square" rtlCol="0">
            <a:spAutoFit/>
          </a:bodyPr>
          <a:lstStyle/>
          <a:p>
            <a:r>
              <a:rPr lang="es-ES" b="1" dirty="0" smtClean="0">
                <a:latin typeface="Calibri" pitchFamily="34" charset="0"/>
              </a:rPr>
              <a:t>PROFESIONALIDAD</a:t>
            </a:r>
            <a:endParaRPr lang="es-ES" b="1" dirty="0">
              <a:latin typeface="Calibri" pitchFamily="34" charset="0"/>
            </a:endParaRPr>
          </a:p>
        </p:txBody>
      </p:sp>
      <p:sp>
        <p:nvSpPr>
          <p:cNvPr id="16" name="15 CuadroTexto"/>
          <p:cNvSpPr txBox="1"/>
          <p:nvPr/>
        </p:nvSpPr>
        <p:spPr>
          <a:xfrm>
            <a:off x="6929454" y="3886146"/>
            <a:ext cx="1928826" cy="400110"/>
          </a:xfrm>
          <a:prstGeom prst="rect">
            <a:avLst/>
          </a:prstGeom>
          <a:noFill/>
        </p:spPr>
        <p:txBody>
          <a:bodyPr wrap="square" rtlCol="0">
            <a:spAutoFit/>
          </a:bodyPr>
          <a:lstStyle/>
          <a:p>
            <a:r>
              <a:rPr lang="es-ES" sz="2000" b="1" dirty="0" smtClean="0">
                <a:latin typeface="Calibri" pitchFamily="34" charset="0"/>
              </a:rPr>
              <a:t>COMPROMISO</a:t>
            </a:r>
            <a:endParaRPr lang="es-ES" sz="2000" b="1" dirty="0">
              <a:latin typeface="Calibri" pitchFamily="34" charset="0"/>
            </a:endParaRPr>
          </a:p>
        </p:txBody>
      </p:sp>
      <p:sp>
        <p:nvSpPr>
          <p:cNvPr id="17" name="16 CuadroTexto"/>
          <p:cNvSpPr txBox="1"/>
          <p:nvPr/>
        </p:nvSpPr>
        <p:spPr>
          <a:xfrm>
            <a:off x="1214414" y="5291752"/>
            <a:ext cx="2000264" cy="923330"/>
          </a:xfrm>
          <a:prstGeom prst="rect">
            <a:avLst/>
          </a:prstGeom>
          <a:noFill/>
        </p:spPr>
        <p:txBody>
          <a:bodyPr wrap="square" rtlCol="0">
            <a:spAutoFit/>
          </a:bodyPr>
          <a:lstStyle/>
          <a:p>
            <a:pPr algn="ctr"/>
            <a:r>
              <a:rPr lang="es-ES" b="1" dirty="0" smtClean="0">
                <a:latin typeface="Calibri" pitchFamily="34" charset="0"/>
              </a:rPr>
              <a:t>RACIONALIZACIÓN DE RECURSOS SOCIALES</a:t>
            </a:r>
            <a:endParaRPr lang="es-ES" b="1" dirty="0">
              <a:latin typeface="Calibri" pitchFamily="34" charset="0"/>
            </a:endParaRPr>
          </a:p>
        </p:txBody>
      </p:sp>
      <p:sp>
        <p:nvSpPr>
          <p:cNvPr id="18" name="17 Elipse"/>
          <p:cNvSpPr/>
          <p:nvPr/>
        </p:nvSpPr>
        <p:spPr>
          <a:xfrm>
            <a:off x="1785918" y="2928934"/>
            <a:ext cx="785818" cy="78581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19" name="18 Elipse"/>
          <p:cNvSpPr/>
          <p:nvPr/>
        </p:nvSpPr>
        <p:spPr>
          <a:xfrm>
            <a:off x="2786050" y="3929066"/>
            <a:ext cx="571504" cy="5715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20" name="19 Elipse"/>
          <p:cNvSpPr/>
          <p:nvPr/>
        </p:nvSpPr>
        <p:spPr>
          <a:xfrm>
            <a:off x="6643702" y="2571744"/>
            <a:ext cx="785818" cy="64294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21" name="20 Elipse"/>
          <p:cNvSpPr/>
          <p:nvPr/>
        </p:nvSpPr>
        <p:spPr>
          <a:xfrm>
            <a:off x="5286380" y="5857892"/>
            <a:ext cx="785818" cy="64294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dirty="0"/>
          </a:p>
        </p:txBody>
      </p:sp>
      <p:sp>
        <p:nvSpPr>
          <p:cNvPr id="23" name="1 Título"/>
          <p:cNvSpPr>
            <a:spLocks noGrp="1"/>
          </p:cNvSpPr>
          <p:nvPr>
            <p:ph type="title"/>
          </p:nvPr>
        </p:nvSpPr>
        <p:spPr>
          <a:xfrm>
            <a:off x="1000100" y="0"/>
            <a:ext cx="7858148" cy="642918"/>
          </a:xfrm>
        </p:spPr>
        <p:txBody>
          <a:bodyPr>
            <a:normAutofit/>
          </a:bodyPr>
          <a:lstStyle/>
          <a:p>
            <a:r>
              <a:rPr lang="es-ES" sz="2800" dirty="0" smtClean="0">
                <a:solidFill>
                  <a:srgbClr val="FFC000"/>
                </a:solidFill>
                <a:latin typeface="Century" pitchFamily="18" charset="0"/>
              </a:rPr>
              <a:t>NUESTROS VALORES / GURE BALIOAK</a:t>
            </a:r>
            <a:endParaRPr lang="es-ES" sz="2800" dirty="0">
              <a:solidFill>
                <a:srgbClr val="FFC000"/>
              </a:solidFill>
              <a:latin typeface="Century"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85794"/>
          </a:xfrm>
        </p:spPr>
        <p:txBody>
          <a:bodyPr>
            <a:noAutofit/>
          </a:bodyPr>
          <a:lstStyle/>
          <a:p>
            <a:r>
              <a:rPr lang="es-ES" sz="2800" dirty="0" smtClean="0">
                <a:solidFill>
                  <a:schemeClr val="accent2"/>
                </a:solidFill>
                <a:latin typeface="Century" pitchFamily="18" charset="0"/>
              </a:rPr>
              <a:t>EQUIPO DE BEROA / BEROA TALDEA</a:t>
            </a:r>
            <a:endParaRPr lang="es-ES" sz="2800" dirty="0">
              <a:solidFill>
                <a:schemeClr val="accent2"/>
              </a:solidFill>
              <a:latin typeface="Century" pitchFamily="18" charset="0"/>
            </a:endParaRPr>
          </a:p>
        </p:txBody>
      </p:sp>
      <p:sp>
        <p:nvSpPr>
          <p:cNvPr id="7" name="6 Elipse"/>
          <p:cNvSpPr/>
          <p:nvPr/>
        </p:nvSpPr>
        <p:spPr>
          <a:xfrm>
            <a:off x="1571604" y="5072074"/>
            <a:ext cx="1714512" cy="1643074"/>
          </a:xfrm>
          <a:prstGeom prst="ellipse">
            <a:avLst/>
          </a:prstGeom>
          <a:ln w="28575">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9" name="8 Elipse"/>
          <p:cNvSpPr/>
          <p:nvPr/>
        </p:nvSpPr>
        <p:spPr>
          <a:xfrm>
            <a:off x="4071934" y="5072074"/>
            <a:ext cx="1714512" cy="1643074"/>
          </a:xfrm>
          <a:prstGeom prst="ellipse">
            <a:avLst/>
          </a:prstGeom>
          <a:ln w="28575">
            <a:solidFill>
              <a:srgbClr val="FFB13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latin typeface="Calibri" pitchFamily="34" charset="0"/>
            </a:endParaRPr>
          </a:p>
        </p:txBody>
      </p:sp>
      <p:sp>
        <p:nvSpPr>
          <p:cNvPr id="10" name="9 Elipse"/>
          <p:cNvSpPr/>
          <p:nvPr/>
        </p:nvSpPr>
        <p:spPr>
          <a:xfrm>
            <a:off x="6429388" y="5072074"/>
            <a:ext cx="1714512" cy="1643074"/>
          </a:xfrm>
          <a:prstGeom prst="ellipse">
            <a:avLst/>
          </a:prstGeom>
          <a:ln w="28575">
            <a:solidFill>
              <a:srgbClr val="FFBD5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12" name="11 CuadroTexto"/>
          <p:cNvSpPr txBox="1"/>
          <p:nvPr/>
        </p:nvSpPr>
        <p:spPr>
          <a:xfrm>
            <a:off x="1714480" y="5672096"/>
            <a:ext cx="1714512" cy="338554"/>
          </a:xfrm>
          <a:prstGeom prst="rect">
            <a:avLst/>
          </a:prstGeom>
          <a:noFill/>
        </p:spPr>
        <p:txBody>
          <a:bodyPr wrap="square" rtlCol="0">
            <a:spAutoFit/>
          </a:bodyPr>
          <a:lstStyle/>
          <a:p>
            <a:r>
              <a:rPr lang="es-ES" sz="1600" b="1" dirty="0" smtClean="0">
                <a:latin typeface="Calibri" pitchFamily="34" charset="0"/>
              </a:rPr>
              <a:t>ÁREA SOCIAL</a:t>
            </a:r>
            <a:endParaRPr lang="es-ES" sz="1600" b="1" dirty="0">
              <a:latin typeface="Calibri" pitchFamily="34" charset="0"/>
            </a:endParaRPr>
          </a:p>
        </p:txBody>
      </p:sp>
      <p:sp>
        <p:nvSpPr>
          <p:cNvPr id="13" name="12 CuadroTexto"/>
          <p:cNvSpPr txBox="1"/>
          <p:nvPr/>
        </p:nvSpPr>
        <p:spPr>
          <a:xfrm>
            <a:off x="6500826" y="5715016"/>
            <a:ext cx="1714512" cy="369332"/>
          </a:xfrm>
          <a:prstGeom prst="rect">
            <a:avLst/>
          </a:prstGeom>
          <a:noFill/>
        </p:spPr>
        <p:txBody>
          <a:bodyPr wrap="square" rtlCol="0">
            <a:spAutoFit/>
          </a:bodyPr>
          <a:lstStyle/>
          <a:p>
            <a:r>
              <a:rPr lang="es-ES" b="1" dirty="0" smtClean="0">
                <a:latin typeface="Calibri" pitchFamily="34" charset="0"/>
              </a:rPr>
              <a:t>ÁREA JURÍDICA</a:t>
            </a:r>
            <a:endParaRPr lang="es-ES" b="1" dirty="0">
              <a:latin typeface="Calibri" pitchFamily="34" charset="0"/>
            </a:endParaRPr>
          </a:p>
        </p:txBody>
      </p:sp>
      <p:sp>
        <p:nvSpPr>
          <p:cNvPr id="14" name="13 CuadroTexto"/>
          <p:cNvSpPr txBox="1"/>
          <p:nvPr/>
        </p:nvSpPr>
        <p:spPr>
          <a:xfrm>
            <a:off x="4071934" y="5214950"/>
            <a:ext cx="1643074" cy="584775"/>
          </a:xfrm>
          <a:prstGeom prst="rect">
            <a:avLst/>
          </a:prstGeom>
          <a:noFill/>
        </p:spPr>
        <p:txBody>
          <a:bodyPr wrap="square" rtlCol="0">
            <a:spAutoFit/>
          </a:bodyPr>
          <a:lstStyle/>
          <a:p>
            <a:pPr algn="ctr"/>
            <a:r>
              <a:rPr lang="es-ES" sz="1600" b="1" dirty="0" smtClean="0">
                <a:latin typeface="Calibri" pitchFamily="34" charset="0"/>
              </a:rPr>
              <a:t>ÁREA ECONÓMICA</a:t>
            </a:r>
            <a:endParaRPr lang="es-ES" sz="1600" b="1" dirty="0">
              <a:latin typeface="Calibri" pitchFamily="34" charset="0"/>
            </a:endParaRPr>
          </a:p>
        </p:txBody>
      </p:sp>
      <p:cxnSp>
        <p:nvCxnSpPr>
          <p:cNvPr id="17" name="16 Conector recto"/>
          <p:cNvCxnSpPr/>
          <p:nvPr/>
        </p:nvCxnSpPr>
        <p:spPr>
          <a:xfrm>
            <a:off x="4143372" y="5857892"/>
            <a:ext cx="1643074"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8" name="17 CuadroTexto"/>
          <p:cNvSpPr txBox="1"/>
          <p:nvPr/>
        </p:nvSpPr>
        <p:spPr>
          <a:xfrm>
            <a:off x="4071934" y="5857892"/>
            <a:ext cx="1714512" cy="323165"/>
          </a:xfrm>
          <a:prstGeom prst="rect">
            <a:avLst/>
          </a:prstGeom>
          <a:noFill/>
        </p:spPr>
        <p:txBody>
          <a:bodyPr wrap="square" rtlCol="0">
            <a:spAutoFit/>
          </a:bodyPr>
          <a:lstStyle/>
          <a:p>
            <a:pPr algn="ctr"/>
            <a:r>
              <a:rPr lang="es-ES" sz="1500" b="1" dirty="0" smtClean="0">
                <a:latin typeface="Calibri" pitchFamily="34" charset="0"/>
              </a:rPr>
              <a:t>ADMINISTRATIVA</a:t>
            </a:r>
            <a:endParaRPr lang="es-ES" sz="1500" b="1" dirty="0">
              <a:latin typeface="Calibri" pitchFamily="34" charset="0"/>
            </a:endParaRPr>
          </a:p>
        </p:txBody>
      </p:sp>
      <p:grpSp>
        <p:nvGrpSpPr>
          <p:cNvPr id="94" name="93 Grupo"/>
          <p:cNvGrpSpPr/>
          <p:nvPr/>
        </p:nvGrpSpPr>
        <p:grpSpPr>
          <a:xfrm>
            <a:off x="2195736" y="1052736"/>
            <a:ext cx="5328592" cy="3237495"/>
            <a:chOff x="2267174" y="1195612"/>
            <a:chExt cx="5328592" cy="3237495"/>
          </a:xfrm>
        </p:grpSpPr>
        <p:sp>
          <p:nvSpPr>
            <p:cNvPr id="6" name="5 Rectángulo"/>
            <p:cNvSpPr/>
            <p:nvPr/>
          </p:nvSpPr>
          <p:spPr>
            <a:xfrm>
              <a:off x="2267174" y="1195612"/>
              <a:ext cx="5328592" cy="2952328"/>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itchFamily="34" charset="0"/>
              </a:endParaRPr>
            </a:p>
          </p:txBody>
        </p:sp>
        <p:sp>
          <p:nvSpPr>
            <p:cNvPr id="19" name="18 CuadroTexto"/>
            <p:cNvSpPr txBox="1"/>
            <p:nvPr/>
          </p:nvSpPr>
          <p:spPr>
            <a:xfrm>
              <a:off x="4143372" y="1214422"/>
              <a:ext cx="1643074" cy="369332"/>
            </a:xfrm>
            <a:prstGeom prst="rect">
              <a:avLst/>
            </a:prstGeom>
            <a:noFill/>
          </p:spPr>
          <p:txBody>
            <a:bodyPr wrap="square" rtlCol="0">
              <a:spAutoFit/>
            </a:bodyPr>
            <a:lstStyle/>
            <a:p>
              <a:pPr algn="ctr"/>
              <a:r>
                <a:rPr lang="es-ES" b="1" dirty="0" smtClean="0">
                  <a:latin typeface="Calibri" pitchFamily="34" charset="0"/>
                </a:rPr>
                <a:t>EL PATRONATO</a:t>
              </a:r>
              <a:endParaRPr lang="es-ES" b="1" dirty="0">
                <a:latin typeface="Calibri" pitchFamily="34" charset="0"/>
              </a:endParaRPr>
            </a:p>
          </p:txBody>
        </p:sp>
        <p:cxnSp>
          <p:nvCxnSpPr>
            <p:cNvPr id="21" name="20 Conector recto"/>
            <p:cNvCxnSpPr/>
            <p:nvPr/>
          </p:nvCxnSpPr>
          <p:spPr>
            <a:xfrm>
              <a:off x="2571736" y="1571612"/>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571736" y="2143116"/>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571736" y="2428868"/>
              <a:ext cx="4929222"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571736" y="1857364"/>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2571736" y="2714620"/>
              <a:ext cx="5000660"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500298" y="1571612"/>
              <a:ext cx="1285884" cy="307777"/>
            </a:xfrm>
            <a:prstGeom prst="rect">
              <a:avLst/>
            </a:prstGeom>
            <a:noFill/>
          </p:spPr>
          <p:txBody>
            <a:bodyPr wrap="square" rtlCol="0">
              <a:spAutoFit/>
            </a:bodyPr>
            <a:lstStyle/>
            <a:p>
              <a:r>
                <a:rPr lang="es-ES" sz="1400" dirty="0" smtClean="0">
                  <a:latin typeface="Calibri" pitchFamily="34" charset="0"/>
                </a:rPr>
                <a:t>Presidente</a:t>
              </a:r>
              <a:endParaRPr lang="es-ES" sz="1400" dirty="0">
                <a:latin typeface="Calibri" pitchFamily="34" charset="0"/>
              </a:endParaRPr>
            </a:p>
          </p:txBody>
        </p:sp>
        <p:sp>
          <p:nvSpPr>
            <p:cNvPr id="28" name="27 CuadroTexto"/>
            <p:cNvSpPr txBox="1"/>
            <p:nvPr/>
          </p:nvSpPr>
          <p:spPr>
            <a:xfrm>
              <a:off x="2500298" y="1857364"/>
              <a:ext cx="1500198" cy="307777"/>
            </a:xfrm>
            <a:prstGeom prst="rect">
              <a:avLst/>
            </a:prstGeom>
            <a:noFill/>
          </p:spPr>
          <p:txBody>
            <a:bodyPr wrap="square" rtlCol="0">
              <a:spAutoFit/>
            </a:bodyPr>
            <a:lstStyle/>
            <a:p>
              <a:r>
                <a:rPr lang="es-ES" sz="1400" dirty="0" smtClean="0">
                  <a:latin typeface="Calibri" pitchFamily="34" charset="0"/>
                </a:rPr>
                <a:t>Vicepresidente</a:t>
              </a:r>
              <a:endParaRPr lang="es-ES" sz="1400" dirty="0">
                <a:latin typeface="Calibri" pitchFamily="34" charset="0"/>
              </a:endParaRPr>
            </a:p>
          </p:txBody>
        </p:sp>
        <p:sp>
          <p:nvSpPr>
            <p:cNvPr id="29" name="28 CuadroTexto"/>
            <p:cNvSpPr txBox="1"/>
            <p:nvPr/>
          </p:nvSpPr>
          <p:spPr>
            <a:xfrm>
              <a:off x="2500298" y="2143116"/>
              <a:ext cx="1285884" cy="307777"/>
            </a:xfrm>
            <a:prstGeom prst="rect">
              <a:avLst/>
            </a:prstGeom>
            <a:noFill/>
          </p:spPr>
          <p:txBody>
            <a:bodyPr wrap="square" rtlCol="0">
              <a:spAutoFit/>
            </a:bodyPr>
            <a:lstStyle/>
            <a:p>
              <a:r>
                <a:rPr lang="es-ES" sz="1400" dirty="0" smtClean="0">
                  <a:latin typeface="Calibri" pitchFamily="34" charset="0"/>
                </a:rPr>
                <a:t>Tesorero</a:t>
              </a:r>
              <a:endParaRPr lang="es-ES" sz="1400" dirty="0">
                <a:latin typeface="Calibri" pitchFamily="34" charset="0"/>
              </a:endParaRPr>
            </a:p>
          </p:txBody>
        </p:sp>
        <p:sp>
          <p:nvSpPr>
            <p:cNvPr id="30" name="29 CuadroTexto"/>
            <p:cNvSpPr txBox="1"/>
            <p:nvPr/>
          </p:nvSpPr>
          <p:spPr>
            <a:xfrm>
              <a:off x="2500298" y="2406843"/>
              <a:ext cx="1285884" cy="307777"/>
            </a:xfrm>
            <a:prstGeom prst="rect">
              <a:avLst/>
            </a:prstGeom>
            <a:noFill/>
          </p:spPr>
          <p:txBody>
            <a:bodyPr wrap="square" rtlCol="0">
              <a:spAutoFit/>
            </a:bodyPr>
            <a:lstStyle/>
            <a:p>
              <a:r>
                <a:rPr lang="es-ES" sz="1400" dirty="0" smtClean="0">
                  <a:latin typeface="Calibri" pitchFamily="34" charset="0"/>
                </a:rPr>
                <a:t>Secretaría</a:t>
              </a:r>
              <a:endParaRPr lang="es-ES" sz="1400" dirty="0">
                <a:latin typeface="Calibri" pitchFamily="34" charset="0"/>
              </a:endParaRPr>
            </a:p>
          </p:txBody>
        </p:sp>
        <p:sp>
          <p:nvSpPr>
            <p:cNvPr id="67" name="66 CuadroTexto"/>
            <p:cNvSpPr txBox="1"/>
            <p:nvPr/>
          </p:nvSpPr>
          <p:spPr>
            <a:xfrm>
              <a:off x="2500298" y="2692595"/>
              <a:ext cx="1000132" cy="307777"/>
            </a:xfrm>
            <a:prstGeom prst="rect">
              <a:avLst/>
            </a:prstGeom>
            <a:noFill/>
          </p:spPr>
          <p:txBody>
            <a:bodyPr wrap="square" rtlCol="0">
              <a:spAutoFit/>
            </a:bodyPr>
            <a:lstStyle/>
            <a:p>
              <a:r>
                <a:rPr lang="es-ES" sz="1400" dirty="0" smtClean="0">
                  <a:latin typeface="Calibri" pitchFamily="34" charset="0"/>
                </a:rPr>
                <a:t>Vocales</a:t>
              </a:r>
              <a:endParaRPr lang="es-ES" sz="1400" dirty="0">
                <a:latin typeface="Calibri" pitchFamily="34" charset="0"/>
              </a:endParaRPr>
            </a:p>
          </p:txBody>
        </p:sp>
        <p:sp>
          <p:nvSpPr>
            <p:cNvPr id="68" name="67 CuadroTexto"/>
            <p:cNvSpPr txBox="1"/>
            <p:nvPr/>
          </p:nvSpPr>
          <p:spPr>
            <a:xfrm>
              <a:off x="4357686" y="1580365"/>
              <a:ext cx="3214710" cy="276999"/>
            </a:xfrm>
            <a:prstGeom prst="rect">
              <a:avLst/>
            </a:prstGeom>
            <a:noFill/>
          </p:spPr>
          <p:txBody>
            <a:bodyPr wrap="square" rtlCol="0">
              <a:spAutoFit/>
            </a:bodyPr>
            <a:lstStyle/>
            <a:p>
              <a:pPr algn="r"/>
              <a:r>
                <a:rPr lang="es-ES" sz="1200" dirty="0" smtClean="0">
                  <a:latin typeface="Calibri" pitchFamily="34" charset="0"/>
                </a:rPr>
                <a:t>D. Antonio Martínez Robledo</a:t>
              </a:r>
              <a:endParaRPr lang="es-ES" sz="1200" dirty="0">
                <a:latin typeface="Calibri" pitchFamily="34" charset="0"/>
              </a:endParaRPr>
            </a:p>
          </p:txBody>
        </p:sp>
        <p:sp>
          <p:nvSpPr>
            <p:cNvPr id="69" name="68 CuadroTexto"/>
            <p:cNvSpPr txBox="1"/>
            <p:nvPr/>
          </p:nvSpPr>
          <p:spPr>
            <a:xfrm>
              <a:off x="4643438" y="1857364"/>
              <a:ext cx="2928958" cy="276999"/>
            </a:xfrm>
            <a:prstGeom prst="rect">
              <a:avLst/>
            </a:prstGeom>
            <a:noFill/>
          </p:spPr>
          <p:txBody>
            <a:bodyPr wrap="square" rtlCol="0">
              <a:spAutoFit/>
            </a:bodyPr>
            <a:lstStyle/>
            <a:p>
              <a:pPr algn="r"/>
              <a:r>
                <a:rPr lang="es-ES" sz="1200" dirty="0" smtClean="0">
                  <a:latin typeface="Calibri" pitchFamily="34" charset="0"/>
                </a:rPr>
                <a:t>Dña. María Luisa Capilla de Miguel</a:t>
              </a:r>
              <a:endParaRPr lang="es-ES" sz="1200" dirty="0">
                <a:latin typeface="Calibri" pitchFamily="34" charset="0"/>
              </a:endParaRPr>
            </a:p>
          </p:txBody>
        </p:sp>
        <p:sp>
          <p:nvSpPr>
            <p:cNvPr id="70" name="69 CuadroTexto"/>
            <p:cNvSpPr txBox="1"/>
            <p:nvPr/>
          </p:nvSpPr>
          <p:spPr>
            <a:xfrm>
              <a:off x="5715008" y="2143116"/>
              <a:ext cx="1857388" cy="276999"/>
            </a:xfrm>
            <a:prstGeom prst="rect">
              <a:avLst/>
            </a:prstGeom>
            <a:noFill/>
          </p:spPr>
          <p:txBody>
            <a:bodyPr wrap="square" rtlCol="0">
              <a:spAutoFit/>
            </a:bodyPr>
            <a:lstStyle/>
            <a:p>
              <a:pPr algn="r"/>
              <a:r>
                <a:rPr lang="es-ES" sz="1200" dirty="0" smtClean="0">
                  <a:latin typeface="Calibri" pitchFamily="34" charset="0"/>
                </a:rPr>
                <a:t>D. Félix Rodríguez Barrio</a:t>
              </a:r>
            </a:p>
          </p:txBody>
        </p:sp>
        <p:sp>
          <p:nvSpPr>
            <p:cNvPr id="71" name="70 CuadroTexto"/>
            <p:cNvSpPr txBox="1"/>
            <p:nvPr/>
          </p:nvSpPr>
          <p:spPr>
            <a:xfrm>
              <a:off x="5072066" y="2437621"/>
              <a:ext cx="2500330" cy="276999"/>
            </a:xfrm>
            <a:prstGeom prst="rect">
              <a:avLst/>
            </a:prstGeom>
            <a:noFill/>
          </p:spPr>
          <p:txBody>
            <a:bodyPr wrap="square" rtlCol="0">
              <a:spAutoFit/>
            </a:bodyPr>
            <a:lstStyle/>
            <a:p>
              <a:pPr algn="r"/>
              <a:r>
                <a:rPr lang="es-ES" sz="1200" dirty="0" smtClean="0">
                  <a:latin typeface="Calibri" pitchFamily="34" charset="0"/>
                </a:rPr>
                <a:t>Dña. Begoña Fernández Ruiz de Azua</a:t>
              </a:r>
              <a:endParaRPr lang="es-ES" sz="1200" dirty="0">
                <a:latin typeface="Calibri" pitchFamily="34" charset="0"/>
              </a:endParaRPr>
            </a:p>
          </p:txBody>
        </p:sp>
        <p:sp>
          <p:nvSpPr>
            <p:cNvPr id="72" name="71 CuadroTexto"/>
            <p:cNvSpPr txBox="1"/>
            <p:nvPr/>
          </p:nvSpPr>
          <p:spPr>
            <a:xfrm>
              <a:off x="4857752" y="2643182"/>
              <a:ext cx="2714644" cy="340734"/>
            </a:xfrm>
            <a:prstGeom prst="rect">
              <a:avLst/>
            </a:prstGeom>
            <a:noFill/>
          </p:spPr>
          <p:txBody>
            <a:bodyPr wrap="square" rtlCol="0">
              <a:spAutoFit/>
            </a:bodyPr>
            <a:lstStyle/>
            <a:p>
              <a:pPr algn="r">
                <a:lnSpc>
                  <a:spcPct val="150000"/>
                </a:lnSpc>
              </a:pPr>
              <a:r>
                <a:rPr lang="es-ES" sz="1200" dirty="0" smtClean="0">
                  <a:latin typeface="Calibri" pitchFamily="34" charset="0"/>
                </a:rPr>
                <a:t>Dña. Mª Ángeles Arbaizagoitia Tellería</a:t>
              </a:r>
            </a:p>
          </p:txBody>
        </p:sp>
        <p:sp>
          <p:nvSpPr>
            <p:cNvPr id="74" name="73 CuadroTexto"/>
            <p:cNvSpPr txBox="1"/>
            <p:nvPr/>
          </p:nvSpPr>
          <p:spPr>
            <a:xfrm>
              <a:off x="4857752" y="3500438"/>
              <a:ext cx="2714644" cy="369332"/>
            </a:xfrm>
            <a:prstGeom prst="rect">
              <a:avLst/>
            </a:prstGeom>
            <a:noFill/>
          </p:spPr>
          <p:txBody>
            <a:bodyPr wrap="square" rtlCol="0">
              <a:spAutoFit/>
            </a:bodyPr>
            <a:lstStyle/>
            <a:p>
              <a:pPr algn="r">
                <a:lnSpc>
                  <a:spcPct val="150000"/>
                </a:lnSpc>
              </a:pPr>
              <a:r>
                <a:rPr lang="es-ES" sz="1200" dirty="0" smtClean="0">
                  <a:latin typeface="Calibri" pitchFamily="34" charset="0"/>
                </a:rPr>
                <a:t>D. Jesús María Ezcurra Sánchez</a:t>
              </a:r>
            </a:p>
          </p:txBody>
        </p:sp>
        <p:sp>
          <p:nvSpPr>
            <p:cNvPr id="76" name="75 CuadroTexto"/>
            <p:cNvSpPr txBox="1"/>
            <p:nvPr/>
          </p:nvSpPr>
          <p:spPr>
            <a:xfrm>
              <a:off x="4857752" y="3214686"/>
              <a:ext cx="2714644" cy="340734"/>
            </a:xfrm>
            <a:prstGeom prst="rect">
              <a:avLst/>
            </a:prstGeom>
            <a:noFill/>
          </p:spPr>
          <p:txBody>
            <a:bodyPr wrap="square" rtlCol="0">
              <a:spAutoFit/>
            </a:bodyPr>
            <a:lstStyle/>
            <a:p>
              <a:pPr algn="r">
                <a:lnSpc>
                  <a:spcPct val="150000"/>
                </a:lnSpc>
              </a:pPr>
              <a:r>
                <a:rPr lang="es-ES" sz="1200" dirty="0" smtClean="0">
                  <a:latin typeface="Calibri" pitchFamily="34" charset="0"/>
                </a:rPr>
                <a:t>Dña. Mª Begoña Franco Peña</a:t>
              </a:r>
            </a:p>
          </p:txBody>
        </p:sp>
        <p:sp>
          <p:nvSpPr>
            <p:cNvPr id="77" name="76 CuadroTexto"/>
            <p:cNvSpPr txBox="1"/>
            <p:nvPr/>
          </p:nvSpPr>
          <p:spPr>
            <a:xfrm>
              <a:off x="3995366" y="2928934"/>
              <a:ext cx="3577030" cy="369332"/>
            </a:xfrm>
            <a:prstGeom prst="rect">
              <a:avLst/>
            </a:prstGeom>
            <a:noFill/>
          </p:spPr>
          <p:txBody>
            <a:bodyPr wrap="square" rtlCol="0">
              <a:spAutoFit/>
            </a:bodyPr>
            <a:lstStyle/>
            <a:p>
              <a:pPr algn="r">
                <a:lnSpc>
                  <a:spcPct val="150000"/>
                </a:lnSpc>
              </a:pPr>
              <a:r>
                <a:rPr lang="es-ES" sz="1200" dirty="0" smtClean="0">
                  <a:latin typeface="Calibri" pitchFamily="34" charset="0"/>
                </a:rPr>
                <a:t>D. Ramón Díaz de Otazu Martínez de </a:t>
              </a:r>
              <a:r>
                <a:rPr lang="es-ES" sz="1200" dirty="0" err="1" smtClean="0">
                  <a:latin typeface="Calibri" pitchFamily="34" charset="0"/>
                </a:rPr>
                <a:t>Marigorta</a:t>
              </a:r>
              <a:endParaRPr lang="es-ES" sz="1200" dirty="0" smtClean="0">
                <a:latin typeface="Calibri" pitchFamily="34" charset="0"/>
              </a:endParaRPr>
            </a:p>
          </p:txBody>
        </p:sp>
        <p:sp>
          <p:nvSpPr>
            <p:cNvPr id="78" name="77 CuadroTexto"/>
            <p:cNvSpPr txBox="1"/>
            <p:nvPr/>
          </p:nvSpPr>
          <p:spPr>
            <a:xfrm>
              <a:off x="4857752" y="3806621"/>
              <a:ext cx="2714644" cy="617733"/>
            </a:xfrm>
            <a:prstGeom prst="rect">
              <a:avLst/>
            </a:prstGeom>
            <a:noFill/>
          </p:spPr>
          <p:txBody>
            <a:bodyPr wrap="square" rtlCol="0">
              <a:spAutoFit/>
            </a:bodyPr>
            <a:lstStyle/>
            <a:p>
              <a:pPr algn="r">
                <a:lnSpc>
                  <a:spcPct val="150000"/>
                </a:lnSpc>
              </a:pPr>
              <a:r>
                <a:rPr lang="es-ES" sz="1200" dirty="0" smtClean="0">
                  <a:latin typeface="Calibri" pitchFamily="34" charset="0"/>
                </a:rPr>
                <a:t>D. Felicísimo García González</a:t>
              </a:r>
            </a:p>
            <a:p>
              <a:pPr algn="r">
                <a:lnSpc>
                  <a:spcPct val="150000"/>
                </a:lnSpc>
              </a:pPr>
              <a:endParaRPr lang="es-ES" sz="1200" dirty="0" smtClean="0">
                <a:latin typeface="Calibri" pitchFamily="34" charset="0"/>
              </a:endParaRPr>
            </a:p>
          </p:txBody>
        </p:sp>
        <p:sp>
          <p:nvSpPr>
            <p:cNvPr id="79" name="78 CuadroTexto"/>
            <p:cNvSpPr txBox="1"/>
            <p:nvPr/>
          </p:nvSpPr>
          <p:spPr>
            <a:xfrm>
              <a:off x="4857752" y="4092373"/>
              <a:ext cx="2714644" cy="340734"/>
            </a:xfrm>
            <a:prstGeom prst="rect">
              <a:avLst/>
            </a:prstGeom>
            <a:noFill/>
          </p:spPr>
          <p:txBody>
            <a:bodyPr wrap="square" rtlCol="0">
              <a:spAutoFit/>
            </a:bodyPr>
            <a:lstStyle/>
            <a:p>
              <a:pPr algn="r">
                <a:lnSpc>
                  <a:spcPct val="150000"/>
                </a:lnSpc>
              </a:pPr>
              <a:endParaRPr lang="es-ES" sz="1200" dirty="0" smtClean="0">
                <a:latin typeface="Calibri" pitchFamily="34" charset="0"/>
              </a:endParaRPr>
            </a:p>
          </p:txBody>
        </p:sp>
        <p:cxnSp>
          <p:nvCxnSpPr>
            <p:cNvPr id="89" name="88 Conector recto"/>
            <p:cNvCxnSpPr/>
            <p:nvPr/>
          </p:nvCxnSpPr>
          <p:spPr>
            <a:xfrm>
              <a:off x="2571736" y="3000372"/>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2571736" y="4141792"/>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2571736" y="3284536"/>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2571736" y="3570288"/>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2571736" y="3856040"/>
              <a:ext cx="500066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5" name="94 CuadroTexto"/>
          <p:cNvSpPr txBox="1"/>
          <p:nvPr/>
        </p:nvSpPr>
        <p:spPr>
          <a:xfrm>
            <a:off x="4067944" y="4221088"/>
            <a:ext cx="1928826" cy="400110"/>
          </a:xfrm>
          <a:prstGeom prst="rect">
            <a:avLst/>
          </a:prstGeom>
          <a:noFill/>
          <a:ln w="57150">
            <a:solidFill>
              <a:schemeClr val="accent2"/>
            </a:solidFill>
          </a:ln>
        </p:spPr>
        <p:txBody>
          <a:bodyPr wrap="square" rtlCol="0">
            <a:spAutoFit/>
          </a:bodyPr>
          <a:lstStyle/>
          <a:p>
            <a:pPr algn="ctr"/>
            <a:r>
              <a:rPr lang="es-ES" sz="2000" b="1" dirty="0" smtClean="0">
                <a:latin typeface="Calibri" pitchFamily="34" charset="0"/>
              </a:rPr>
              <a:t>DIRECCIÓN</a:t>
            </a:r>
            <a:endParaRPr lang="es-ES" sz="20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000100" y="0"/>
            <a:ext cx="7498080" cy="714356"/>
          </a:xfrm>
        </p:spPr>
        <p:txBody>
          <a:bodyPr>
            <a:noAutofit/>
          </a:bodyPr>
          <a:lstStyle/>
          <a:p>
            <a:r>
              <a:rPr lang="es-ES" sz="2800" dirty="0" smtClean="0">
                <a:solidFill>
                  <a:schemeClr val="accent2"/>
                </a:solidFill>
                <a:latin typeface="Century" pitchFamily="18" charset="0"/>
              </a:rPr>
              <a:t>FUNCIONES  / FUNTZIOAK</a:t>
            </a:r>
            <a:endParaRPr lang="es-ES" sz="2800" dirty="0">
              <a:solidFill>
                <a:schemeClr val="accent2"/>
              </a:solidFill>
              <a:latin typeface="Century" pitchFamily="18" charset="0"/>
            </a:endParaRPr>
          </a:p>
        </p:txBody>
      </p:sp>
      <p:sp>
        <p:nvSpPr>
          <p:cNvPr id="5" name="4 CuadroTexto"/>
          <p:cNvSpPr txBox="1"/>
          <p:nvPr/>
        </p:nvSpPr>
        <p:spPr>
          <a:xfrm>
            <a:off x="1142976" y="1285860"/>
            <a:ext cx="3786214" cy="6617196"/>
          </a:xfrm>
          <a:prstGeom prst="rect">
            <a:avLst/>
          </a:prstGeom>
          <a:noFill/>
        </p:spPr>
        <p:txBody>
          <a:bodyPr wrap="square" rtlCol="0">
            <a:spAutoFit/>
          </a:bodyPr>
          <a:lstStyle/>
          <a:p>
            <a:pPr algn="just"/>
            <a:r>
              <a:rPr lang="es-ES" b="1" i="1" u="sng" dirty="0" smtClean="0">
                <a:solidFill>
                  <a:schemeClr val="accent4"/>
                </a:solidFill>
                <a:latin typeface="Calibri" pitchFamily="34" charset="0"/>
              </a:rPr>
              <a:t>Dirección</a:t>
            </a:r>
          </a:p>
          <a:p>
            <a:pPr algn="just"/>
            <a:endParaRPr lang="es-ES" sz="500" dirty="0" smtClean="0">
              <a:latin typeface="Calibri" pitchFamily="34" charset="0"/>
            </a:endParaRPr>
          </a:p>
          <a:p>
            <a:pPr algn="just"/>
            <a:r>
              <a:rPr lang="es-ES" sz="1400" dirty="0" smtClean="0">
                <a:latin typeface="Calibri" pitchFamily="34" charset="0"/>
              </a:rPr>
              <a:t>Coordinación, dirección y supervisión de las áreas profesionales de la Fundación, así como velar por el correcto funcionamiento de la Entidad.</a:t>
            </a:r>
          </a:p>
          <a:p>
            <a:pPr algn="just"/>
            <a:endParaRPr lang="es-ES" sz="1200" dirty="0" smtClean="0">
              <a:latin typeface="Calibri" pitchFamily="34" charset="0"/>
            </a:endParaRPr>
          </a:p>
          <a:p>
            <a:pPr algn="just"/>
            <a:r>
              <a:rPr lang="es-ES" b="1" i="1" u="sng" dirty="0" smtClean="0">
                <a:solidFill>
                  <a:schemeClr val="accent4"/>
                </a:solidFill>
                <a:latin typeface="Calibri" pitchFamily="34" charset="0"/>
              </a:rPr>
              <a:t>Área económica/administrativa</a:t>
            </a:r>
          </a:p>
          <a:p>
            <a:pPr algn="just"/>
            <a:endParaRPr lang="es-ES" sz="600" i="1" u="sng" dirty="0" smtClean="0">
              <a:solidFill>
                <a:schemeClr val="accent4"/>
              </a:solidFill>
              <a:latin typeface="Calibri" pitchFamily="34" charset="0"/>
            </a:endParaRPr>
          </a:p>
          <a:p>
            <a:pPr algn="just"/>
            <a:r>
              <a:rPr lang="es-ES" sz="1400" dirty="0" smtClean="0">
                <a:latin typeface="Calibri" pitchFamily="34" charset="0"/>
              </a:rPr>
              <a:t>Esta área esta formada por un responsable de administración, un administrativo y un auxiliar administrativo. Llevan la administración económica y gestión del patrimonio de las personas </a:t>
            </a:r>
            <a:r>
              <a:rPr lang="es-ES" sz="1400" dirty="0" err="1" smtClean="0">
                <a:latin typeface="Calibri" pitchFamily="34" charset="0"/>
              </a:rPr>
              <a:t>curateladas</a:t>
            </a:r>
            <a:r>
              <a:rPr lang="es-ES" sz="1400" dirty="0" smtClean="0">
                <a:latin typeface="Calibri" pitchFamily="34" charset="0"/>
              </a:rPr>
              <a:t> por la Fundación y de la propia entidad.</a:t>
            </a:r>
          </a:p>
          <a:p>
            <a:pPr algn="just"/>
            <a:endParaRPr lang="es-ES" sz="1200" dirty="0" smtClean="0">
              <a:latin typeface="Calibri" pitchFamily="34" charset="0"/>
            </a:endParaRPr>
          </a:p>
          <a:p>
            <a:pPr algn="just"/>
            <a:r>
              <a:rPr lang="es-ES" b="1" i="1" u="sng" dirty="0" smtClean="0">
                <a:solidFill>
                  <a:schemeClr val="accent4"/>
                </a:solidFill>
                <a:latin typeface="Calibri" pitchFamily="34" charset="0"/>
              </a:rPr>
              <a:t>Área jurídica</a:t>
            </a:r>
          </a:p>
          <a:p>
            <a:pPr algn="just"/>
            <a:endParaRPr lang="es-ES" sz="500" i="1" u="sng" dirty="0" smtClean="0">
              <a:solidFill>
                <a:schemeClr val="accent4"/>
              </a:solidFill>
              <a:latin typeface="Calibri" pitchFamily="34" charset="0"/>
            </a:endParaRPr>
          </a:p>
          <a:p>
            <a:pPr algn="just"/>
            <a:r>
              <a:rPr lang="es-ES" sz="1400" dirty="0" smtClean="0">
                <a:latin typeface="Calibri" pitchFamily="34" charset="0"/>
              </a:rPr>
              <a:t>Lo forma un referente jurídico y se encarga de la tramitación de expedientes judiciales; cumplir con las obligaciones legales, tales como inventarios de bienes y rendición de cuentas, autorizaciones judiciales y gestiones jurídicas del patrimonio de las personas </a:t>
            </a:r>
            <a:r>
              <a:rPr lang="es-ES" sz="1400" dirty="0" err="1" smtClean="0">
                <a:latin typeface="Calibri" pitchFamily="34" charset="0"/>
              </a:rPr>
              <a:t>curateladas</a:t>
            </a:r>
            <a:r>
              <a:rPr lang="es-ES" sz="1400" dirty="0" smtClean="0">
                <a:latin typeface="Calibri" pitchFamily="34" charset="0"/>
              </a:rPr>
              <a:t>. </a:t>
            </a:r>
            <a:endParaRPr lang="es-ES" sz="1400" dirty="0" smtClean="0">
              <a:solidFill>
                <a:srgbClr val="FF0000"/>
              </a:solidFill>
              <a:latin typeface="Calibri" pitchFamily="34" charset="0"/>
            </a:endParaRPr>
          </a:p>
          <a:p>
            <a:pPr algn="just"/>
            <a:endParaRPr lang="es-ES" sz="1200" dirty="0" smtClean="0">
              <a:latin typeface="Calibri" pitchFamily="34" charset="0"/>
            </a:endParaRPr>
          </a:p>
          <a:p>
            <a:pPr algn="just"/>
            <a:endParaRPr lang="es-ES" dirty="0" smtClean="0">
              <a:latin typeface="Calibri" pitchFamily="34" charset="0"/>
            </a:endParaRPr>
          </a:p>
          <a:p>
            <a:pPr algn="just"/>
            <a:endParaRPr lang="es-ES" sz="2000" i="1" u="sng" dirty="0" smtClean="0">
              <a:solidFill>
                <a:schemeClr val="accent4"/>
              </a:solidFill>
              <a:latin typeface="Calibri" pitchFamily="34" charset="0"/>
            </a:endParaRPr>
          </a:p>
          <a:p>
            <a:pPr algn="just"/>
            <a:endParaRPr lang="es-ES" sz="1200" dirty="0" smtClean="0">
              <a:latin typeface="Calibri" pitchFamily="34" charset="0"/>
            </a:endParaRPr>
          </a:p>
          <a:p>
            <a:pPr algn="just"/>
            <a:endParaRPr lang="es-ES" sz="1600" dirty="0" smtClean="0"/>
          </a:p>
          <a:p>
            <a:pPr algn="just"/>
            <a:endParaRPr lang="es-ES" sz="1600" i="1" u="sng" dirty="0" smtClean="0">
              <a:solidFill>
                <a:schemeClr val="accent4"/>
              </a:solidFill>
            </a:endParaRPr>
          </a:p>
          <a:p>
            <a:pPr algn="just"/>
            <a:endParaRPr lang="es-ES" sz="1200" dirty="0">
              <a:latin typeface="Calibri" pitchFamily="34" charset="0"/>
            </a:endParaRPr>
          </a:p>
        </p:txBody>
      </p:sp>
      <p:sp>
        <p:nvSpPr>
          <p:cNvPr id="6" name="5 CuadroTexto"/>
          <p:cNvSpPr txBox="1"/>
          <p:nvPr/>
        </p:nvSpPr>
        <p:spPr>
          <a:xfrm>
            <a:off x="5357818" y="1285860"/>
            <a:ext cx="3643338" cy="3677930"/>
          </a:xfrm>
          <a:prstGeom prst="rect">
            <a:avLst/>
          </a:prstGeom>
          <a:noFill/>
        </p:spPr>
        <p:txBody>
          <a:bodyPr wrap="square" rtlCol="0">
            <a:spAutoFit/>
          </a:bodyPr>
          <a:lstStyle/>
          <a:p>
            <a:pPr algn="just"/>
            <a:r>
              <a:rPr lang="es-ES" b="1" i="1" u="sng" dirty="0" smtClean="0">
                <a:solidFill>
                  <a:schemeClr val="accent4"/>
                </a:solidFill>
                <a:latin typeface="Calibri" pitchFamily="34" charset="0"/>
              </a:rPr>
              <a:t>Área social</a:t>
            </a:r>
          </a:p>
          <a:p>
            <a:pPr algn="just"/>
            <a:endParaRPr lang="es-ES" sz="500" i="1" u="sng" dirty="0" smtClean="0">
              <a:solidFill>
                <a:schemeClr val="accent4"/>
              </a:solidFill>
              <a:latin typeface="Calibri" pitchFamily="34" charset="0"/>
            </a:endParaRPr>
          </a:p>
          <a:p>
            <a:pPr algn="just"/>
            <a:r>
              <a:rPr lang="es-ES" sz="1400" dirty="0" smtClean="0">
                <a:latin typeface="Calibri" pitchFamily="34" charset="0"/>
              </a:rPr>
              <a:t>Esta compuesto por cuatro referentes y cuatro auxiliares. </a:t>
            </a:r>
          </a:p>
          <a:p>
            <a:pPr algn="just"/>
            <a:r>
              <a:rPr lang="es-ES" sz="1400" dirty="0" smtClean="0">
                <a:latin typeface="Calibri" pitchFamily="34" charset="0"/>
              </a:rPr>
              <a:t>Se encargan del trato más directo con las personas a las que prestamos apoyos con el fin de  fomentar su autonomía y respetar sus deseos, valores y preferencias. </a:t>
            </a:r>
          </a:p>
          <a:p>
            <a:pPr algn="just"/>
            <a:r>
              <a:rPr lang="es-ES" sz="1400" dirty="0" smtClean="0">
                <a:latin typeface="Calibri" pitchFamily="34" charset="0"/>
              </a:rPr>
              <a:t>El referente realiza un seguimiento personal de cada persona a través de la elaboración y ejecución del Plan de Intervención Individualizada, centrándose en los ámbitos que quedan determinados en las resoluciones judiciales (aspectos sanitarios, evolución de la rehabilitación, alojamiento, integración laboral, red social de apoyo, formación, ocio coordinación con profesionales y familia,…etc.).  </a:t>
            </a:r>
            <a:endParaRPr lang="es-ES" dirty="0"/>
          </a:p>
        </p:txBody>
      </p:sp>
      <p:cxnSp>
        <p:nvCxnSpPr>
          <p:cNvPr id="9" name="8 Conector recto"/>
          <p:cNvCxnSpPr/>
          <p:nvPr/>
        </p:nvCxnSpPr>
        <p:spPr>
          <a:xfrm rot="5400000">
            <a:off x="2606661" y="3607595"/>
            <a:ext cx="5072892" cy="794"/>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2678893" y="3607595"/>
            <a:ext cx="5072098" cy="1588"/>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4429156" cy="714356"/>
          </a:xfrm>
        </p:spPr>
        <p:txBody>
          <a:bodyPr>
            <a:noAutofit/>
          </a:bodyPr>
          <a:lstStyle/>
          <a:p>
            <a:r>
              <a:rPr lang="es-ES" sz="2800" dirty="0" smtClean="0">
                <a:solidFill>
                  <a:schemeClr val="accent2"/>
                </a:solidFill>
                <a:latin typeface="Century" pitchFamily="18" charset="0"/>
              </a:rPr>
              <a:t>NUESTRA HISTORIA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GURE HISTORIA</a:t>
            </a:r>
            <a:endParaRPr lang="es-ES" sz="2800" dirty="0">
              <a:solidFill>
                <a:schemeClr val="accent2"/>
              </a:solidFill>
              <a:latin typeface="Century" pitchFamily="18" charset="0"/>
            </a:endParaRPr>
          </a:p>
        </p:txBody>
      </p:sp>
      <p:sp>
        <p:nvSpPr>
          <p:cNvPr id="5" name="4 Rectángulo"/>
          <p:cNvSpPr/>
          <p:nvPr/>
        </p:nvSpPr>
        <p:spPr>
          <a:xfrm>
            <a:off x="6929454" y="142852"/>
            <a:ext cx="142876" cy="65722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Elipse"/>
          <p:cNvSpPr/>
          <p:nvPr/>
        </p:nvSpPr>
        <p:spPr>
          <a:xfrm>
            <a:off x="6786578" y="428604"/>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Elipse"/>
          <p:cNvSpPr/>
          <p:nvPr/>
        </p:nvSpPr>
        <p:spPr>
          <a:xfrm>
            <a:off x="6786578" y="1928802"/>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Elipse"/>
          <p:cNvSpPr/>
          <p:nvPr/>
        </p:nvSpPr>
        <p:spPr>
          <a:xfrm>
            <a:off x="6786578" y="3500438"/>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Elipse"/>
          <p:cNvSpPr/>
          <p:nvPr/>
        </p:nvSpPr>
        <p:spPr>
          <a:xfrm>
            <a:off x="6786578" y="5214950"/>
            <a:ext cx="428628" cy="42862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CuadroTexto"/>
          <p:cNvSpPr txBox="1"/>
          <p:nvPr/>
        </p:nvSpPr>
        <p:spPr>
          <a:xfrm>
            <a:off x="7286644" y="1928802"/>
            <a:ext cx="928694" cy="461665"/>
          </a:xfrm>
          <a:prstGeom prst="rect">
            <a:avLst/>
          </a:prstGeom>
          <a:noFill/>
        </p:spPr>
        <p:txBody>
          <a:bodyPr wrap="square" rtlCol="0">
            <a:spAutoFit/>
          </a:bodyPr>
          <a:lstStyle/>
          <a:p>
            <a:r>
              <a:rPr lang="es-ES" sz="2400" b="1" dirty="0" smtClean="0">
                <a:solidFill>
                  <a:schemeClr val="accent4"/>
                </a:solidFill>
              </a:rPr>
              <a:t>2006</a:t>
            </a:r>
            <a:endParaRPr lang="es-ES" sz="2400" b="1" dirty="0">
              <a:solidFill>
                <a:schemeClr val="accent4"/>
              </a:solidFill>
            </a:endParaRPr>
          </a:p>
        </p:txBody>
      </p:sp>
      <p:sp>
        <p:nvSpPr>
          <p:cNvPr id="13" name="12 CuadroTexto"/>
          <p:cNvSpPr txBox="1"/>
          <p:nvPr/>
        </p:nvSpPr>
        <p:spPr>
          <a:xfrm>
            <a:off x="7286644" y="5181913"/>
            <a:ext cx="928694" cy="461665"/>
          </a:xfrm>
          <a:prstGeom prst="rect">
            <a:avLst/>
          </a:prstGeom>
          <a:noFill/>
        </p:spPr>
        <p:txBody>
          <a:bodyPr wrap="square" rtlCol="0">
            <a:spAutoFit/>
          </a:bodyPr>
          <a:lstStyle/>
          <a:p>
            <a:r>
              <a:rPr lang="es-ES" sz="2400" b="1" dirty="0" smtClean="0">
                <a:solidFill>
                  <a:schemeClr val="accent4"/>
                </a:solidFill>
              </a:rPr>
              <a:t>1995</a:t>
            </a:r>
            <a:endParaRPr lang="es-ES" sz="2400" b="1" dirty="0">
              <a:solidFill>
                <a:schemeClr val="accent4"/>
              </a:solidFill>
            </a:endParaRPr>
          </a:p>
        </p:txBody>
      </p:sp>
      <p:sp>
        <p:nvSpPr>
          <p:cNvPr id="14" name="13 CuadroTexto"/>
          <p:cNvSpPr txBox="1"/>
          <p:nvPr/>
        </p:nvSpPr>
        <p:spPr>
          <a:xfrm>
            <a:off x="7286644" y="3467401"/>
            <a:ext cx="928694" cy="461665"/>
          </a:xfrm>
          <a:prstGeom prst="rect">
            <a:avLst/>
          </a:prstGeom>
          <a:noFill/>
        </p:spPr>
        <p:txBody>
          <a:bodyPr wrap="square" rtlCol="0">
            <a:spAutoFit/>
          </a:bodyPr>
          <a:lstStyle/>
          <a:p>
            <a:r>
              <a:rPr lang="es-ES" sz="2400" b="1" dirty="0" smtClean="0">
                <a:solidFill>
                  <a:schemeClr val="accent4"/>
                </a:solidFill>
              </a:rPr>
              <a:t>2003</a:t>
            </a:r>
            <a:endParaRPr lang="es-ES" sz="2400" b="1" dirty="0">
              <a:solidFill>
                <a:schemeClr val="accent4"/>
              </a:solidFill>
            </a:endParaRPr>
          </a:p>
        </p:txBody>
      </p:sp>
      <p:sp>
        <p:nvSpPr>
          <p:cNvPr id="17" name="16 CuadroTexto"/>
          <p:cNvSpPr txBox="1"/>
          <p:nvPr/>
        </p:nvSpPr>
        <p:spPr>
          <a:xfrm>
            <a:off x="7286644" y="357166"/>
            <a:ext cx="928694" cy="461665"/>
          </a:xfrm>
          <a:prstGeom prst="rect">
            <a:avLst/>
          </a:prstGeom>
          <a:noFill/>
        </p:spPr>
        <p:txBody>
          <a:bodyPr wrap="square" rtlCol="0">
            <a:spAutoFit/>
          </a:bodyPr>
          <a:lstStyle/>
          <a:p>
            <a:r>
              <a:rPr lang="es-ES" sz="2400" b="1" dirty="0" smtClean="0">
                <a:solidFill>
                  <a:schemeClr val="accent4"/>
                </a:solidFill>
              </a:rPr>
              <a:t>2008</a:t>
            </a:r>
            <a:endParaRPr lang="es-ES" sz="2400" b="1" dirty="0">
              <a:solidFill>
                <a:schemeClr val="accent4"/>
              </a:solidFill>
            </a:endParaRPr>
          </a:p>
        </p:txBody>
      </p:sp>
      <p:sp>
        <p:nvSpPr>
          <p:cNvPr id="21" name="20 CuadroTexto"/>
          <p:cNvSpPr txBox="1"/>
          <p:nvPr/>
        </p:nvSpPr>
        <p:spPr>
          <a:xfrm>
            <a:off x="7143768" y="5657671"/>
            <a:ext cx="2000232" cy="523220"/>
          </a:xfrm>
          <a:prstGeom prst="rect">
            <a:avLst/>
          </a:prstGeom>
          <a:noFill/>
        </p:spPr>
        <p:txBody>
          <a:bodyPr wrap="square" rtlCol="0">
            <a:spAutoFit/>
          </a:bodyPr>
          <a:lstStyle/>
          <a:p>
            <a:r>
              <a:rPr lang="es-ES" sz="1400" dirty="0" smtClean="0">
                <a:latin typeface="Calibri" pitchFamily="34" charset="0"/>
              </a:rPr>
              <a:t>Nace la Fundación al amparo de ASAFES.</a:t>
            </a:r>
            <a:endParaRPr lang="es-ES" sz="1400" dirty="0">
              <a:latin typeface="Calibri" pitchFamily="34" charset="0"/>
            </a:endParaRPr>
          </a:p>
        </p:txBody>
      </p:sp>
      <p:sp>
        <p:nvSpPr>
          <p:cNvPr id="22" name="21 CuadroTexto"/>
          <p:cNvSpPr txBox="1"/>
          <p:nvPr/>
        </p:nvSpPr>
        <p:spPr>
          <a:xfrm>
            <a:off x="7072330" y="3929066"/>
            <a:ext cx="2214578" cy="1169551"/>
          </a:xfrm>
          <a:prstGeom prst="rect">
            <a:avLst/>
          </a:prstGeom>
          <a:noFill/>
        </p:spPr>
        <p:txBody>
          <a:bodyPr wrap="square" rtlCol="0">
            <a:spAutoFit/>
          </a:bodyPr>
          <a:lstStyle/>
          <a:p>
            <a:r>
              <a:rPr lang="es-ES" sz="1400" dirty="0" smtClean="0">
                <a:latin typeface="Calibri" pitchFamily="34" charset="0"/>
              </a:rPr>
              <a:t>Firma convenio de colaboración con IFBS.</a:t>
            </a:r>
          </a:p>
          <a:p>
            <a:r>
              <a:rPr lang="es-ES" sz="1400" dirty="0" smtClean="0">
                <a:latin typeface="Calibri" pitchFamily="34" charset="0"/>
              </a:rPr>
              <a:t>Sede propia.</a:t>
            </a:r>
          </a:p>
          <a:p>
            <a:r>
              <a:rPr lang="es-ES" sz="1400" dirty="0" smtClean="0">
                <a:latin typeface="Calibri" pitchFamily="34" charset="0"/>
              </a:rPr>
              <a:t>Ampliación de plantilla.</a:t>
            </a:r>
          </a:p>
          <a:p>
            <a:endParaRPr lang="es-ES" sz="1400" dirty="0">
              <a:latin typeface="Calibri" pitchFamily="34" charset="0"/>
            </a:endParaRPr>
          </a:p>
        </p:txBody>
      </p:sp>
      <p:sp>
        <p:nvSpPr>
          <p:cNvPr id="23" name="22 CuadroTexto"/>
          <p:cNvSpPr txBox="1"/>
          <p:nvPr/>
        </p:nvSpPr>
        <p:spPr>
          <a:xfrm>
            <a:off x="7072298" y="2428868"/>
            <a:ext cx="2071702" cy="954107"/>
          </a:xfrm>
          <a:prstGeom prst="rect">
            <a:avLst/>
          </a:prstGeom>
          <a:noFill/>
        </p:spPr>
        <p:txBody>
          <a:bodyPr wrap="square" rtlCol="0">
            <a:spAutoFit/>
          </a:bodyPr>
          <a:lstStyle/>
          <a:p>
            <a:r>
              <a:rPr lang="es-ES" sz="1400" dirty="0" smtClean="0">
                <a:latin typeface="Calibri" pitchFamily="34" charset="0"/>
              </a:rPr>
              <a:t>Nueva denominación de Fundación. </a:t>
            </a:r>
          </a:p>
          <a:p>
            <a:r>
              <a:rPr lang="es-ES" sz="1400" dirty="0" smtClean="0">
                <a:latin typeface="Calibri" pitchFamily="34" charset="0"/>
              </a:rPr>
              <a:t>Comenzamos a apostar por la calidad.</a:t>
            </a:r>
            <a:endParaRPr lang="es-ES" sz="1400" dirty="0">
              <a:latin typeface="Calibri" pitchFamily="34" charset="0"/>
            </a:endParaRPr>
          </a:p>
        </p:txBody>
      </p:sp>
      <p:sp>
        <p:nvSpPr>
          <p:cNvPr id="24" name="23 CuadroTexto"/>
          <p:cNvSpPr txBox="1"/>
          <p:nvPr/>
        </p:nvSpPr>
        <p:spPr>
          <a:xfrm>
            <a:off x="7072298" y="857232"/>
            <a:ext cx="2071702" cy="738664"/>
          </a:xfrm>
          <a:prstGeom prst="rect">
            <a:avLst/>
          </a:prstGeom>
          <a:noFill/>
        </p:spPr>
        <p:txBody>
          <a:bodyPr wrap="square" rtlCol="0">
            <a:spAutoFit/>
          </a:bodyPr>
          <a:lstStyle/>
          <a:p>
            <a:r>
              <a:rPr lang="es-ES" sz="1400" dirty="0" smtClean="0">
                <a:latin typeface="Calibri" pitchFamily="34" charset="0"/>
              </a:rPr>
              <a:t>Ampliación el personal en área de administración y área psicosocial.</a:t>
            </a:r>
            <a:endParaRPr lang="es-ES" sz="1400" dirty="0">
              <a:latin typeface="Calibri" pitchFamily="34" charset="0"/>
            </a:endParaRPr>
          </a:p>
        </p:txBody>
      </p:sp>
      <p:grpSp>
        <p:nvGrpSpPr>
          <p:cNvPr id="36" name="35 Grupo"/>
          <p:cNvGrpSpPr/>
          <p:nvPr/>
        </p:nvGrpSpPr>
        <p:grpSpPr>
          <a:xfrm>
            <a:off x="4071934" y="5000636"/>
            <a:ext cx="1571636" cy="1500198"/>
            <a:chOff x="1285852" y="1285860"/>
            <a:chExt cx="1571636" cy="1500198"/>
          </a:xfrm>
        </p:grpSpPr>
        <p:sp>
          <p:nvSpPr>
            <p:cNvPr id="25" name="24 Elipse"/>
            <p:cNvSpPr/>
            <p:nvPr/>
          </p:nvSpPr>
          <p:spPr>
            <a:xfrm>
              <a:off x="1285852" y="1285860"/>
              <a:ext cx="1571636" cy="150019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30" name="29 CuadroTexto"/>
            <p:cNvSpPr txBox="1"/>
            <p:nvPr/>
          </p:nvSpPr>
          <p:spPr>
            <a:xfrm>
              <a:off x="1571604" y="1357298"/>
              <a:ext cx="928694" cy="461665"/>
            </a:xfrm>
            <a:prstGeom prst="rect">
              <a:avLst/>
            </a:prstGeom>
            <a:noFill/>
          </p:spPr>
          <p:txBody>
            <a:bodyPr wrap="square" rtlCol="0">
              <a:spAutoFit/>
            </a:bodyPr>
            <a:lstStyle/>
            <a:p>
              <a:pPr algn="ctr"/>
              <a:r>
                <a:rPr lang="es-ES" sz="2400" b="1" dirty="0" smtClean="0"/>
                <a:t>2009</a:t>
              </a:r>
              <a:endParaRPr lang="es-ES" sz="2400" b="1" dirty="0"/>
            </a:p>
          </p:txBody>
        </p:sp>
        <p:sp>
          <p:nvSpPr>
            <p:cNvPr id="35" name="34 CuadroTexto"/>
            <p:cNvSpPr txBox="1"/>
            <p:nvPr/>
          </p:nvSpPr>
          <p:spPr>
            <a:xfrm>
              <a:off x="1285852" y="1785926"/>
              <a:ext cx="1571636" cy="646331"/>
            </a:xfrm>
            <a:prstGeom prst="rect">
              <a:avLst/>
            </a:prstGeom>
            <a:noFill/>
          </p:spPr>
          <p:txBody>
            <a:bodyPr wrap="square" rtlCol="0">
              <a:spAutoFit/>
            </a:bodyPr>
            <a:lstStyle/>
            <a:p>
              <a:pPr algn="ctr"/>
              <a:r>
                <a:rPr lang="es-ES" sz="1200" dirty="0" smtClean="0">
                  <a:latin typeface="Calibri" pitchFamily="34" charset="0"/>
                </a:rPr>
                <a:t>Ampliación de personal : referente jurídico.</a:t>
              </a:r>
              <a:endParaRPr lang="es-ES" sz="1200" dirty="0">
                <a:latin typeface="Calibri" pitchFamily="34" charset="0"/>
              </a:endParaRPr>
            </a:p>
          </p:txBody>
        </p:sp>
      </p:grpSp>
      <p:grpSp>
        <p:nvGrpSpPr>
          <p:cNvPr id="38" name="37 Grupo"/>
          <p:cNvGrpSpPr/>
          <p:nvPr/>
        </p:nvGrpSpPr>
        <p:grpSpPr>
          <a:xfrm>
            <a:off x="1500166" y="5286388"/>
            <a:ext cx="1500198" cy="1428760"/>
            <a:chOff x="3500430" y="1428736"/>
            <a:chExt cx="1500198" cy="1428760"/>
          </a:xfrm>
        </p:grpSpPr>
        <p:sp>
          <p:nvSpPr>
            <p:cNvPr id="29" name="28 Elipse"/>
            <p:cNvSpPr/>
            <p:nvPr/>
          </p:nvSpPr>
          <p:spPr>
            <a:xfrm>
              <a:off x="3500430" y="1428736"/>
              <a:ext cx="1500198" cy="1428760"/>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34" name="33 CuadroTexto"/>
            <p:cNvSpPr txBox="1"/>
            <p:nvPr/>
          </p:nvSpPr>
          <p:spPr>
            <a:xfrm>
              <a:off x="3786182" y="1500174"/>
              <a:ext cx="928694" cy="461665"/>
            </a:xfrm>
            <a:prstGeom prst="rect">
              <a:avLst/>
            </a:prstGeom>
            <a:noFill/>
          </p:spPr>
          <p:txBody>
            <a:bodyPr wrap="square" rtlCol="0">
              <a:spAutoFit/>
            </a:bodyPr>
            <a:lstStyle/>
            <a:p>
              <a:r>
                <a:rPr lang="es-ES" sz="2400" b="1" dirty="0" smtClean="0"/>
                <a:t>2010</a:t>
              </a:r>
              <a:endParaRPr lang="es-ES" sz="2400" b="1" dirty="0"/>
            </a:p>
          </p:txBody>
        </p:sp>
        <p:sp>
          <p:nvSpPr>
            <p:cNvPr id="37" name="36 CuadroTexto"/>
            <p:cNvSpPr txBox="1"/>
            <p:nvPr/>
          </p:nvSpPr>
          <p:spPr>
            <a:xfrm>
              <a:off x="3571868" y="1928802"/>
              <a:ext cx="1357322" cy="646331"/>
            </a:xfrm>
            <a:prstGeom prst="rect">
              <a:avLst/>
            </a:prstGeom>
            <a:noFill/>
          </p:spPr>
          <p:txBody>
            <a:bodyPr wrap="square" rtlCol="0">
              <a:spAutoFit/>
            </a:bodyPr>
            <a:lstStyle/>
            <a:p>
              <a:pPr algn="ctr"/>
              <a:r>
                <a:rPr lang="es-ES" sz="1200" dirty="0" smtClean="0">
                  <a:latin typeface="Calibri" pitchFamily="34" charset="0"/>
                </a:rPr>
                <a:t>Nuevo perfil en área psicosocial: auxiliar de casos.</a:t>
              </a:r>
              <a:endParaRPr lang="es-ES" sz="1200" dirty="0">
                <a:latin typeface="Calibri" pitchFamily="34" charset="0"/>
              </a:endParaRPr>
            </a:p>
          </p:txBody>
        </p:sp>
      </p:grpSp>
      <p:grpSp>
        <p:nvGrpSpPr>
          <p:cNvPr id="40" name="39 Grupo"/>
          <p:cNvGrpSpPr/>
          <p:nvPr/>
        </p:nvGrpSpPr>
        <p:grpSpPr>
          <a:xfrm>
            <a:off x="4716016" y="2708920"/>
            <a:ext cx="1944216" cy="1577336"/>
            <a:chOff x="3071802" y="2928934"/>
            <a:chExt cx="1571636" cy="1571636"/>
          </a:xfrm>
        </p:grpSpPr>
        <p:sp>
          <p:nvSpPr>
            <p:cNvPr id="26" name="25 Elipse"/>
            <p:cNvSpPr/>
            <p:nvPr/>
          </p:nvSpPr>
          <p:spPr>
            <a:xfrm>
              <a:off x="3071802" y="2928934"/>
              <a:ext cx="1571636" cy="1571636"/>
            </a:xfrm>
            <a:prstGeom prst="ellipse">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 dirty="0"/>
            </a:p>
          </p:txBody>
        </p:sp>
        <p:sp>
          <p:nvSpPr>
            <p:cNvPr id="33" name="32 CuadroTexto"/>
            <p:cNvSpPr txBox="1"/>
            <p:nvPr/>
          </p:nvSpPr>
          <p:spPr>
            <a:xfrm>
              <a:off x="3428992" y="3000372"/>
              <a:ext cx="928694" cy="461665"/>
            </a:xfrm>
            <a:prstGeom prst="rect">
              <a:avLst/>
            </a:prstGeom>
            <a:noFill/>
          </p:spPr>
          <p:txBody>
            <a:bodyPr wrap="square" rtlCol="0">
              <a:spAutoFit/>
            </a:bodyPr>
            <a:lstStyle/>
            <a:p>
              <a:r>
                <a:rPr lang="es-ES" sz="2400" b="1" dirty="0" smtClean="0"/>
                <a:t>2011</a:t>
              </a:r>
              <a:endParaRPr lang="es-ES" sz="2400" b="1" dirty="0"/>
            </a:p>
          </p:txBody>
        </p:sp>
        <p:sp>
          <p:nvSpPr>
            <p:cNvPr id="39" name="38 CuadroTexto"/>
            <p:cNvSpPr txBox="1"/>
            <p:nvPr/>
          </p:nvSpPr>
          <p:spPr>
            <a:xfrm>
              <a:off x="3143240" y="3357562"/>
              <a:ext cx="1500198" cy="830997"/>
            </a:xfrm>
            <a:prstGeom prst="rect">
              <a:avLst/>
            </a:prstGeom>
            <a:noFill/>
          </p:spPr>
          <p:txBody>
            <a:bodyPr wrap="square" rtlCol="0">
              <a:spAutoFit/>
            </a:bodyPr>
            <a:lstStyle/>
            <a:p>
              <a:pPr algn="ctr"/>
              <a:r>
                <a:rPr lang="es-ES" sz="1200" dirty="0" smtClean="0">
                  <a:latin typeface="Calibri" pitchFamily="34" charset="0"/>
                </a:rPr>
                <a:t>Certificado calidad  ISO 9001 (AENOR).</a:t>
              </a:r>
            </a:p>
            <a:p>
              <a:pPr algn="ctr"/>
              <a:r>
                <a:rPr lang="es-ES" sz="1200" dirty="0" smtClean="0">
                  <a:latin typeface="Calibri" pitchFamily="34" charset="0"/>
                </a:rPr>
                <a:t>Convenio Fundación Eduardo Anitua.</a:t>
              </a:r>
              <a:endParaRPr lang="es-ES" sz="1200" dirty="0">
                <a:latin typeface="Calibri" pitchFamily="34" charset="0"/>
              </a:endParaRPr>
            </a:p>
          </p:txBody>
        </p:sp>
      </p:grpSp>
      <p:grpSp>
        <p:nvGrpSpPr>
          <p:cNvPr id="42" name="41 Grupo"/>
          <p:cNvGrpSpPr/>
          <p:nvPr/>
        </p:nvGrpSpPr>
        <p:grpSpPr>
          <a:xfrm>
            <a:off x="2143108" y="3143248"/>
            <a:ext cx="1928826" cy="1571636"/>
            <a:chOff x="1000100" y="4143380"/>
            <a:chExt cx="1928826" cy="1571636"/>
          </a:xfrm>
        </p:grpSpPr>
        <p:sp>
          <p:nvSpPr>
            <p:cNvPr id="27" name="26 Elipse"/>
            <p:cNvSpPr/>
            <p:nvPr/>
          </p:nvSpPr>
          <p:spPr>
            <a:xfrm>
              <a:off x="1142976" y="4143380"/>
              <a:ext cx="1643074" cy="1571636"/>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32" name="31 CuadroTexto"/>
            <p:cNvSpPr txBox="1"/>
            <p:nvPr/>
          </p:nvSpPr>
          <p:spPr>
            <a:xfrm>
              <a:off x="1500166" y="4214818"/>
              <a:ext cx="928694" cy="461665"/>
            </a:xfrm>
            <a:prstGeom prst="rect">
              <a:avLst/>
            </a:prstGeom>
            <a:noFill/>
          </p:spPr>
          <p:txBody>
            <a:bodyPr wrap="square" rtlCol="0">
              <a:spAutoFit/>
            </a:bodyPr>
            <a:lstStyle/>
            <a:p>
              <a:r>
                <a:rPr lang="es-ES" sz="2400" b="1" dirty="0" smtClean="0"/>
                <a:t>2012</a:t>
              </a:r>
              <a:endParaRPr lang="es-ES" sz="2400" b="1" dirty="0"/>
            </a:p>
          </p:txBody>
        </p:sp>
        <p:sp>
          <p:nvSpPr>
            <p:cNvPr id="41" name="40 CuadroTexto"/>
            <p:cNvSpPr txBox="1"/>
            <p:nvPr/>
          </p:nvSpPr>
          <p:spPr>
            <a:xfrm>
              <a:off x="1000100" y="4714884"/>
              <a:ext cx="1928826" cy="646331"/>
            </a:xfrm>
            <a:prstGeom prst="rect">
              <a:avLst/>
            </a:prstGeom>
            <a:noFill/>
          </p:spPr>
          <p:txBody>
            <a:bodyPr wrap="square" rtlCol="0">
              <a:spAutoFit/>
            </a:bodyPr>
            <a:lstStyle/>
            <a:p>
              <a:pPr algn="ctr"/>
              <a:r>
                <a:rPr lang="es-ES" sz="1200" dirty="0" smtClean="0">
                  <a:latin typeface="Calibri" pitchFamily="34" charset="0"/>
                </a:rPr>
                <a:t>Estrenamos sede y nueva herramienta informática “Fundagest”.</a:t>
              </a:r>
              <a:endParaRPr lang="es-ES" sz="1100" dirty="0">
                <a:latin typeface="Calibri" pitchFamily="34" charset="0"/>
              </a:endParaRPr>
            </a:p>
          </p:txBody>
        </p:sp>
      </p:grpSp>
      <p:grpSp>
        <p:nvGrpSpPr>
          <p:cNvPr id="44" name="43 Grupo"/>
          <p:cNvGrpSpPr/>
          <p:nvPr/>
        </p:nvGrpSpPr>
        <p:grpSpPr>
          <a:xfrm>
            <a:off x="5357818" y="214290"/>
            <a:ext cx="1357322" cy="1285884"/>
            <a:chOff x="3714744" y="4929198"/>
            <a:chExt cx="1357322" cy="1285884"/>
          </a:xfrm>
        </p:grpSpPr>
        <p:sp>
          <p:nvSpPr>
            <p:cNvPr id="28" name="27 Elipse"/>
            <p:cNvSpPr/>
            <p:nvPr/>
          </p:nvSpPr>
          <p:spPr>
            <a:xfrm>
              <a:off x="3714744" y="4929198"/>
              <a:ext cx="1357322" cy="1285884"/>
            </a:xfrm>
            <a:prstGeom prst="ellipse">
              <a:avLst/>
            </a:prstGeom>
            <a:ln w="5715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31" name="30 CuadroTexto"/>
            <p:cNvSpPr txBox="1"/>
            <p:nvPr/>
          </p:nvSpPr>
          <p:spPr>
            <a:xfrm>
              <a:off x="3929058" y="5000636"/>
              <a:ext cx="928694" cy="461665"/>
            </a:xfrm>
            <a:prstGeom prst="rect">
              <a:avLst/>
            </a:prstGeom>
            <a:noFill/>
          </p:spPr>
          <p:txBody>
            <a:bodyPr wrap="square" rtlCol="0">
              <a:spAutoFit/>
            </a:bodyPr>
            <a:lstStyle/>
            <a:p>
              <a:r>
                <a:rPr lang="es-ES" sz="2400" b="1" dirty="0" smtClean="0"/>
                <a:t>2013</a:t>
              </a:r>
              <a:endParaRPr lang="es-ES" sz="2400" b="1" dirty="0"/>
            </a:p>
          </p:txBody>
        </p:sp>
        <p:sp>
          <p:nvSpPr>
            <p:cNvPr id="43" name="42 CuadroTexto"/>
            <p:cNvSpPr txBox="1"/>
            <p:nvPr/>
          </p:nvSpPr>
          <p:spPr>
            <a:xfrm>
              <a:off x="3786182" y="5429264"/>
              <a:ext cx="1214446" cy="461665"/>
            </a:xfrm>
            <a:prstGeom prst="rect">
              <a:avLst/>
            </a:prstGeom>
            <a:noFill/>
          </p:spPr>
          <p:txBody>
            <a:bodyPr wrap="square" rtlCol="0">
              <a:spAutoFit/>
            </a:bodyPr>
            <a:lstStyle/>
            <a:p>
              <a:pPr algn="ctr"/>
              <a:r>
                <a:rPr lang="es-ES" sz="1200" dirty="0" smtClean="0">
                  <a:latin typeface="Calibri" pitchFamily="34" charset="0"/>
                </a:rPr>
                <a:t>Creamos nuevo logo.</a:t>
              </a:r>
              <a:endParaRPr lang="es-ES" sz="1200" dirty="0">
                <a:latin typeface="Calibri" pitchFamily="34" charset="0"/>
              </a:endParaRPr>
            </a:p>
          </p:txBody>
        </p:sp>
      </p:grpSp>
      <p:sp>
        <p:nvSpPr>
          <p:cNvPr id="45" name="44 Elipse"/>
          <p:cNvSpPr/>
          <p:nvPr/>
        </p:nvSpPr>
        <p:spPr>
          <a:xfrm>
            <a:off x="1285852" y="857232"/>
            <a:ext cx="428628" cy="35719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6" name="45 Elipse"/>
          <p:cNvSpPr/>
          <p:nvPr/>
        </p:nvSpPr>
        <p:spPr>
          <a:xfrm>
            <a:off x="3929058" y="2786058"/>
            <a:ext cx="500066" cy="50006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grpSp>
        <p:nvGrpSpPr>
          <p:cNvPr id="47" name="46 Grupo"/>
          <p:cNvGrpSpPr/>
          <p:nvPr/>
        </p:nvGrpSpPr>
        <p:grpSpPr>
          <a:xfrm>
            <a:off x="1500166" y="1142984"/>
            <a:ext cx="1571636" cy="1357322"/>
            <a:chOff x="1428728" y="1285860"/>
            <a:chExt cx="1571636" cy="1357322"/>
          </a:xfrm>
        </p:grpSpPr>
        <p:sp>
          <p:nvSpPr>
            <p:cNvPr id="48" name="47 Elipse"/>
            <p:cNvSpPr/>
            <p:nvPr/>
          </p:nvSpPr>
          <p:spPr>
            <a:xfrm>
              <a:off x="1500166" y="1285860"/>
              <a:ext cx="1357322" cy="1357322"/>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sp>
          <p:nvSpPr>
            <p:cNvPr id="49" name="48 CuadroTexto"/>
            <p:cNvSpPr txBox="1"/>
            <p:nvPr/>
          </p:nvSpPr>
          <p:spPr>
            <a:xfrm>
              <a:off x="1714480" y="1357298"/>
              <a:ext cx="928694" cy="461665"/>
            </a:xfrm>
            <a:prstGeom prst="rect">
              <a:avLst/>
            </a:prstGeom>
            <a:noFill/>
          </p:spPr>
          <p:txBody>
            <a:bodyPr wrap="square" rtlCol="0">
              <a:spAutoFit/>
            </a:bodyPr>
            <a:lstStyle/>
            <a:p>
              <a:pPr algn="ctr"/>
              <a:r>
                <a:rPr lang="es-ES" sz="2400" b="1" dirty="0" smtClean="0"/>
                <a:t>2015</a:t>
              </a:r>
              <a:endParaRPr lang="es-ES" sz="2400" b="1" dirty="0"/>
            </a:p>
          </p:txBody>
        </p:sp>
        <p:sp>
          <p:nvSpPr>
            <p:cNvPr id="50" name="49 CuadroTexto"/>
            <p:cNvSpPr txBox="1"/>
            <p:nvPr/>
          </p:nvSpPr>
          <p:spPr>
            <a:xfrm>
              <a:off x="1428728" y="1785926"/>
              <a:ext cx="1571636" cy="461665"/>
            </a:xfrm>
            <a:prstGeom prst="rect">
              <a:avLst/>
            </a:prstGeom>
            <a:noFill/>
          </p:spPr>
          <p:txBody>
            <a:bodyPr wrap="square" rtlCol="0">
              <a:spAutoFit/>
            </a:bodyPr>
            <a:lstStyle/>
            <a:p>
              <a:pPr algn="ctr"/>
              <a:r>
                <a:rPr lang="es-ES" sz="1200" dirty="0" smtClean="0">
                  <a:latin typeface="Calibri" pitchFamily="34" charset="0"/>
                </a:rPr>
                <a:t>Celebración XX Aniversario.</a:t>
              </a:r>
              <a:endParaRPr lang="es-ES" sz="1200" dirty="0">
                <a:latin typeface="Calibri" pitchFamily="34" charset="0"/>
              </a:endParaRPr>
            </a:p>
          </p:txBody>
        </p:sp>
      </p:grpSp>
      <p:sp>
        <p:nvSpPr>
          <p:cNvPr id="51" name="50 Elipse"/>
          <p:cNvSpPr/>
          <p:nvPr/>
        </p:nvSpPr>
        <p:spPr>
          <a:xfrm>
            <a:off x="395536" y="2564904"/>
            <a:ext cx="1656184" cy="1800200"/>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smtClean="0"/>
              <a:t>2021</a:t>
            </a:r>
          </a:p>
          <a:p>
            <a:pPr algn="ctr"/>
            <a:r>
              <a:rPr lang="es-ES" dirty="0" smtClean="0"/>
              <a:t>Ley 8 / 2021</a:t>
            </a:r>
            <a:endParaRPr lang="es-ES" dirty="0"/>
          </a:p>
        </p:txBody>
      </p:sp>
      <p:sp>
        <p:nvSpPr>
          <p:cNvPr id="52" name="51 Elipse"/>
          <p:cNvSpPr/>
          <p:nvPr/>
        </p:nvSpPr>
        <p:spPr>
          <a:xfrm>
            <a:off x="3500430" y="1071546"/>
            <a:ext cx="1500198" cy="1285884"/>
          </a:xfrm>
          <a:prstGeom prst="ellipse">
            <a:avLst/>
          </a:prstGeom>
          <a:solidFill>
            <a:schemeClr val="bg1"/>
          </a:solid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CuadroTexto"/>
          <p:cNvSpPr txBox="1"/>
          <p:nvPr/>
        </p:nvSpPr>
        <p:spPr>
          <a:xfrm>
            <a:off x="3643306" y="1142984"/>
            <a:ext cx="1143008" cy="523220"/>
          </a:xfrm>
          <a:prstGeom prst="rect">
            <a:avLst/>
          </a:prstGeom>
          <a:noFill/>
        </p:spPr>
        <p:txBody>
          <a:bodyPr wrap="square" rtlCol="0">
            <a:spAutoFit/>
          </a:bodyPr>
          <a:lstStyle/>
          <a:p>
            <a:pPr algn="ctr"/>
            <a:r>
              <a:rPr lang="es-ES" sz="2800" b="1" dirty="0" smtClean="0"/>
              <a:t>2020</a:t>
            </a:r>
            <a:endParaRPr lang="es-ES" sz="2800" b="1" dirty="0"/>
          </a:p>
        </p:txBody>
      </p:sp>
      <p:sp>
        <p:nvSpPr>
          <p:cNvPr id="54" name="53 CuadroTexto"/>
          <p:cNvSpPr txBox="1"/>
          <p:nvPr/>
        </p:nvSpPr>
        <p:spPr>
          <a:xfrm>
            <a:off x="3571868" y="1571612"/>
            <a:ext cx="1357322" cy="461665"/>
          </a:xfrm>
          <a:prstGeom prst="rect">
            <a:avLst/>
          </a:prstGeom>
          <a:noFill/>
        </p:spPr>
        <p:txBody>
          <a:bodyPr wrap="square" rtlCol="0">
            <a:spAutoFit/>
          </a:bodyPr>
          <a:lstStyle/>
          <a:p>
            <a:pPr algn="ctr"/>
            <a:r>
              <a:rPr lang="es-ES" sz="1200" smtClean="0">
                <a:latin typeface="Calibri" pitchFamily="34" charset="0"/>
              </a:rPr>
              <a:t>XXV </a:t>
            </a:r>
            <a:endParaRPr lang="es-ES" sz="1200" dirty="0" smtClean="0">
              <a:latin typeface="Calibri" pitchFamily="34" charset="0"/>
            </a:endParaRPr>
          </a:p>
          <a:p>
            <a:pPr algn="ctr"/>
            <a:r>
              <a:rPr lang="es-ES" sz="1200" dirty="0" smtClean="0">
                <a:latin typeface="Calibri" pitchFamily="34" charset="0"/>
              </a:rPr>
              <a:t>Aniversario</a:t>
            </a:r>
            <a:endParaRPr lang="es-ES" sz="12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962088" cy="836712"/>
          </a:xfrm>
        </p:spPr>
        <p:txBody>
          <a:bodyPr>
            <a:noAutofit/>
          </a:bodyPr>
          <a:lstStyle/>
          <a:p>
            <a:r>
              <a:rPr lang="es-ES" sz="2800" dirty="0" smtClean="0">
                <a:solidFill>
                  <a:schemeClr val="accent2"/>
                </a:solidFill>
                <a:latin typeface="Century" pitchFamily="18" charset="0"/>
              </a:rPr>
              <a:t>NUESTRA RAZÓN DE SER / </a:t>
            </a:r>
            <a:br>
              <a:rPr lang="es-ES" sz="2800" dirty="0" smtClean="0">
                <a:solidFill>
                  <a:schemeClr val="accent2"/>
                </a:solidFill>
                <a:latin typeface="Century" pitchFamily="18" charset="0"/>
              </a:rPr>
            </a:br>
            <a:r>
              <a:rPr lang="es-ES" sz="2800" dirty="0" smtClean="0">
                <a:solidFill>
                  <a:schemeClr val="accent2"/>
                </a:solidFill>
                <a:latin typeface="Century" pitchFamily="18" charset="0"/>
              </a:rPr>
              <a:t>GURE IZATEKO ARRAZOIA</a:t>
            </a:r>
            <a:endParaRPr lang="es-ES" sz="2800" dirty="0">
              <a:solidFill>
                <a:schemeClr val="accent2"/>
              </a:solidFill>
              <a:latin typeface="Century" pitchFamily="18" charset="0"/>
            </a:endParaRPr>
          </a:p>
        </p:txBody>
      </p:sp>
      <p:sp>
        <p:nvSpPr>
          <p:cNvPr id="3" name="2 Marcador de contenido"/>
          <p:cNvSpPr>
            <a:spLocks noGrp="1"/>
          </p:cNvSpPr>
          <p:nvPr>
            <p:ph idx="1"/>
          </p:nvPr>
        </p:nvSpPr>
        <p:spPr>
          <a:xfrm>
            <a:off x="1292700" y="1428736"/>
            <a:ext cx="7851300" cy="1052506"/>
          </a:xfrm>
        </p:spPr>
        <p:txBody>
          <a:bodyPr>
            <a:normAutofit fontScale="92500" lnSpcReduction="20000"/>
          </a:bodyPr>
          <a:lstStyle/>
          <a:p>
            <a:pPr>
              <a:buNone/>
            </a:pPr>
            <a:r>
              <a:rPr lang="es-ES" sz="2300" b="1" i="1" dirty="0" smtClean="0">
                <a:solidFill>
                  <a:schemeClr val="accent4">
                    <a:lumMod val="75000"/>
                  </a:schemeClr>
                </a:solidFill>
                <a:latin typeface="Calibri" pitchFamily="34" charset="0"/>
              </a:rPr>
              <a:t>Evolución de cargos asumidos</a:t>
            </a:r>
          </a:p>
          <a:p>
            <a:pPr marL="216000">
              <a:buNone/>
            </a:pPr>
            <a:r>
              <a:rPr lang="es-ES" sz="1400" dirty="0" smtClean="0">
                <a:latin typeface="Calibri" pitchFamily="34" charset="0"/>
              </a:rPr>
              <a:t>Desde la aceptación de la primera curatela, en junio de 1997, hasta finales del año 2021, el ritmo de aceptación </a:t>
            </a:r>
          </a:p>
          <a:p>
            <a:pPr marL="216000">
              <a:buNone/>
            </a:pPr>
            <a:r>
              <a:rPr lang="es-ES" sz="1400" dirty="0" smtClean="0">
                <a:latin typeface="Calibri" pitchFamily="34" charset="0"/>
              </a:rPr>
              <a:t>de cargos tutelares ha ido en aumento de manera progresiva hasta alcanzar 405 cargos desde la constitución de </a:t>
            </a:r>
          </a:p>
          <a:p>
            <a:pPr marL="216000">
              <a:buNone/>
            </a:pPr>
            <a:r>
              <a:rPr lang="es-ES" sz="1400" dirty="0" smtClean="0">
                <a:latin typeface="Calibri" pitchFamily="34" charset="0"/>
              </a:rPr>
              <a:t>la Fundación. </a:t>
            </a:r>
          </a:p>
          <a:p>
            <a:pPr>
              <a:buNone/>
            </a:pPr>
            <a:endParaRPr lang="es-ES" sz="2000" i="1" dirty="0">
              <a:solidFill>
                <a:schemeClr val="accent4">
                  <a:lumMod val="75000"/>
                </a:schemeClr>
              </a:solidFill>
              <a:latin typeface="Calibri" pitchFamily="34" charset="0"/>
            </a:endParaRPr>
          </a:p>
        </p:txBody>
      </p:sp>
      <p:sp>
        <p:nvSpPr>
          <p:cNvPr id="5" name="4 CuadroTexto"/>
          <p:cNvSpPr txBox="1"/>
          <p:nvPr/>
        </p:nvSpPr>
        <p:spPr>
          <a:xfrm>
            <a:off x="1785918" y="2780928"/>
            <a:ext cx="6746522" cy="369332"/>
          </a:xfrm>
          <a:prstGeom prst="rect">
            <a:avLst/>
          </a:prstGeom>
          <a:noFill/>
        </p:spPr>
        <p:txBody>
          <a:bodyPr wrap="square" rtlCol="0">
            <a:spAutoFit/>
          </a:bodyPr>
          <a:lstStyle/>
          <a:p>
            <a:pPr algn="ctr"/>
            <a:r>
              <a:rPr lang="es-ES" sz="1400" b="1" dirty="0" smtClean="0"/>
              <a:t> </a:t>
            </a:r>
            <a:r>
              <a:rPr lang="es-ES" b="1" dirty="0" smtClean="0"/>
              <a:t>Cargos asumidos en cada año</a:t>
            </a:r>
            <a:endParaRPr lang="es-ES" b="1" dirty="0"/>
          </a:p>
        </p:txBody>
      </p:sp>
      <p:graphicFrame>
        <p:nvGraphicFramePr>
          <p:cNvPr id="7" name="6 Gráfico"/>
          <p:cNvGraphicFramePr/>
          <p:nvPr/>
        </p:nvGraphicFramePr>
        <p:xfrm>
          <a:off x="1043608" y="2780928"/>
          <a:ext cx="7560840"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5488</TotalTime>
  <Words>1597</Words>
  <Application>Microsoft Office PowerPoint</Application>
  <PresentationFormat>Presentación en pantalla (4:3)</PresentationFormat>
  <Paragraphs>232</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Solsticio</vt:lpstr>
      <vt:lpstr>Diapositiva</vt:lpstr>
      <vt:lpstr>Diapositiva 1</vt:lpstr>
      <vt:lpstr>PRESENTACIÓN / AURKEZPENA</vt:lpstr>
      <vt:lpstr>FUNDACIÓN  BEROA/ BEROA FUNDAZIOA</vt:lpstr>
      <vt:lpstr>LA MISIÓN/ MISIOA</vt:lpstr>
      <vt:lpstr>NUESTROS VALORES / GURE BALIOAK</vt:lpstr>
      <vt:lpstr>EQUIPO DE BEROA / BEROA TALDEA</vt:lpstr>
      <vt:lpstr>FUNCIONES  / FUNTZIOAK</vt:lpstr>
      <vt:lpstr>NUESTRA HISTORIA /  GURE HISTORIA</vt:lpstr>
      <vt:lpstr>NUESTRA RAZÓN DE SER /  GURE IZATEKO ARRAZOIA</vt:lpstr>
      <vt:lpstr>Casos desempeñados en cada año</vt:lpstr>
      <vt:lpstr>PERFIL DE LAS PERSONAS / PERTSONA PERFILA</vt:lpstr>
      <vt:lpstr>PERFIL DE LAS PERSONAS / PERTSONA PERFILA</vt:lpstr>
      <vt:lpstr>PERFIL DE LAS PERSONAS / PERTSONA PERFILA</vt:lpstr>
      <vt:lpstr>UBICACIÓN DE LAS PERSONAS TUTELADAS / PERTSONA BABESTUEN KOKALEKUA</vt:lpstr>
      <vt:lpstr>DISCAPACIDAD Y DEPENDENCIA / EZINTASUNA ETA MENPEKOTASUNA</vt:lpstr>
      <vt:lpstr>LA CALIDAD / KALITATEA</vt:lpstr>
      <vt:lpstr>¿Qué tipo de apoyos hemos ejercido durante este año? / Ze laguntza mota eman dugu azken urte honetan? </vt:lpstr>
      <vt:lpstr>DATOS ECONÓMICOS / DATU EKONOMIKOAK</vt:lpstr>
      <vt:lpstr>DISTRIBUCIÓN DE GASTOS /  GASTU BANAKETA</vt:lpstr>
      <vt:lpstr>FORMACIÓN / HEZIKETA</vt:lpstr>
      <vt:lpstr>PROGRAMA FAMILIA /  FAMILIA PROGRAMA</vt:lpstr>
      <vt:lpstr>ALIANZAS / LANKIDETZAK</vt:lpstr>
      <vt:lpstr>AGRADECIMIENTOS / ESKERRAK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MONICA</dc:creator>
  <cp:lastModifiedBy>MONICA</cp:lastModifiedBy>
  <cp:revision>574</cp:revision>
  <dcterms:modified xsi:type="dcterms:W3CDTF">2022-06-01T09:55:26Z</dcterms:modified>
</cp:coreProperties>
</file>